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63" r:id="rId3"/>
    <p:sldId id="285" r:id="rId4"/>
    <p:sldId id="258" r:id="rId5"/>
    <p:sldId id="264" r:id="rId6"/>
    <p:sldId id="259" r:id="rId7"/>
    <p:sldId id="268" r:id="rId8"/>
    <p:sldId id="267" r:id="rId9"/>
    <p:sldId id="280" r:id="rId10"/>
    <p:sldId id="260" r:id="rId11"/>
    <p:sldId id="284" r:id="rId12"/>
    <p:sldId id="271" r:id="rId13"/>
    <p:sldId id="272" r:id="rId14"/>
    <p:sldId id="274" r:id="rId15"/>
    <p:sldId id="275" r:id="rId16"/>
    <p:sldId id="276" r:id="rId17"/>
    <p:sldId id="277" r:id="rId18"/>
    <p:sldId id="279" r:id="rId19"/>
    <p:sldId id="281" r:id="rId20"/>
    <p:sldId id="282" r:id="rId21"/>
    <p:sldId id="286" r:id="rId22"/>
    <p:sldId id="262" r:id="rId23"/>
    <p:sldId id="269" r:id="rId24"/>
    <p:sldId id="261" r:id="rId25"/>
    <p:sldId id="270" r:id="rId26"/>
    <p:sldId id="273"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C3E1FB-014A-4D36-BC8E-127ADAB1EEBE}" v="105" dt="2021-04-29T20:00:36.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162" d="100"/>
          <a:sy n="162" d="100"/>
        </p:scale>
        <p:origin x="100"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6/21/2021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6/21/2021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Franklin Gothic Medium Cond" panose="020B0606030402020204" pitchFamily="34" charset="0"/>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Franklin Gothic Medium Cond" panose="020B0606030402020204" pitchFamily="34" charset="0"/>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Franklin Gothic Medium Cond" panose="020B0606030402020204" pitchFamily="34" charset="0"/>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shiny.rstudio.com/gallery/single-file-shiny-app.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hiny.rstudio.com/gallery/single-file-shiny-app.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shiny.rstudio.com/images/shiny-cheatsheet.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hyperlink" Target="https://shiny.rstudio.com/images/shiny-cheatsheet.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rstudio.com/products/shiny/shiny-server/"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shiny.rstudio.com/articles/deployment-web.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shiny.rstudio.com/gallery/" TargetMode="External"/><Relationship Id="rId2" Type="http://schemas.openxmlformats.org/officeDocument/2006/relationships/hyperlink" Target="https://shiny.rstudio.com/images/shiny-cheatsheet.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hiny.rstudio.com/articles/html-ui.html" TargetMode="External"/><Relationship Id="rId7" Type="http://schemas.openxmlformats.org/officeDocument/2006/relationships/hyperlink" Target="https://shiny.rstudio.com/articles/async.html" TargetMode="External"/><Relationship Id="rId2" Type="http://schemas.openxmlformats.org/officeDocument/2006/relationships/hyperlink" Target="https://shiny.rstudio.com/articles/themes.html" TargetMode="External"/><Relationship Id="rId1" Type="http://schemas.openxmlformats.org/officeDocument/2006/relationships/slideLayout" Target="../slideLayouts/slideLayout2.xml"/><Relationship Id="rId6" Type="http://schemas.openxmlformats.org/officeDocument/2006/relationships/hyperlink" Target="https://shiny.rstudio.com/articles/performance.html" TargetMode="External"/><Relationship Id="rId5" Type="http://schemas.openxmlformats.org/officeDocument/2006/relationships/hyperlink" Target="https://shiny.rstudio.com/articles/profiling.html" TargetMode="External"/><Relationship Id="rId4" Type="http://schemas.openxmlformats.org/officeDocument/2006/relationships/hyperlink" Target="https://shiny.rstudio.com/articles/caching.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shiny.rstudio.com/gallery/radiant.html"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shiny.rstudio.com/gallery/single-file-shiny-app.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shiny.rstudio.com/articles/understanding-reactivity.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hiny.rstudio.com/images/shiny-cheatsheet.pdf"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Intro to R Shiny</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Warren Hearnes</a:t>
            </a:r>
            <a:br>
              <a:rPr lang="en-US" dirty="0">
                <a:solidFill>
                  <a:schemeClr val="tx1">
                    <a:lumMod val="85000"/>
                    <a:lumOff val="15000"/>
                  </a:schemeClr>
                </a:solidFill>
              </a:rPr>
            </a:br>
            <a:r>
              <a:rPr lang="en-US" dirty="0">
                <a:solidFill>
                  <a:schemeClr val="tx1">
                    <a:lumMod val="85000"/>
                    <a:lumOff val="15000"/>
                  </a:schemeClr>
                </a:solidFill>
              </a:rPr>
              <a:t>April 29, 2021</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FE0807-CFB5-44D2-93AB-3C5531F7CD32}"/>
              </a:ext>
            </a:extLst>
          </p:cNvPr>
          <p:cNvSpPr>
            <a:spLocks noGrp="1"/>
          </p:cNvSpPr>
          <p:nvPr>
            <p:ph type="title"/>
          </p:nvPr>
        </p:nvSpPr>
        <p:spPr/>
        <p:txBody>
          <a:bodyPr/>
          <a:lstStyle/>
          <a:p>
            <a:r>
              <a:rPr lang="en-US" dirty="0"/>
              <a:t>Building a Simple App</a:t>
            </a:r>
          </a:p>
        </p:txBody>
      </p:sp>
      <p:sp>
        <p:nvSpPr>
          <p:cNvPr id="5" name="Text Placeholder 4">
            <a:extLst>
              <a:ext uri="{FF2B5EF4-FFF2-40B4-BE49-F238E27FC236}">
                <a16:creationId xmlns:a16="http://schemas.microsoft.com/office/drawing/2014/main" id="{9A3A850E-7131-4C54-A858-358E6FFFA6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4818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BDD6FE-F605-463C-8E05-9F3DE4BFF5F7}"/>
              </a:ext>
            </a:extLst>
          </p:cNvPr>
          <p:cNvSpPr>
            <a:spLocks noGrp="1"/>
          </p:cNvSpPr>
          <p:nvPr>
            <p:ph type="title"/>
          </p:nvPr>
        </p:nvSpPr>
        <p:spPr/>
        <p:txBody>
          <a:bodyPr/>
          <a:lstStyle/>
          <a:p>
            <a:r>
              <a:rPr lang="en-US" dirty="0"/>
              <a:t>Learn from examples</a:t>
            </a:r>
          </a:p>
        </p:txBody>
      </p:sp>
      <p:sp>
        <p:nvSpPr>
          <p:cNvPr id="5" name="Content Placeholder 4">
            <a:extLst>
              <a:ext uri="{FF2B5EF4-FFF2-40B4-BE49-F238E27FC236}">
                <a16:creationId xmlns:a16="http://schemas.microsoft.com/office/drawing/2014/main" id="{E5849EA9-1205-4A84-B787-E26499C1C193}"/>
              </a:ext>
            </a:extLst>
          </p:cNvPr>
          <p:cNvSpPr>
            <a:spLocks noGrp="1"/>
          </p:cNvSpPr>
          <p:nvPr>
            <p:ph idx="1"/>
          </p:nvPr>
        </p:nvSpPr>
        <p:spPr>
          <a:xfrm>
            <a:off x="1097280" y="2108201"/>
            <a:ext cx="5075901" cy="3760891"/>
          </a:xfrm>
        </p:spPr>
        <p:txBody>
          <a:bodyPr>
            <a:normAutofit lnSpcReduction="10000"/>
          </a:bodyPr>
          <a:lstStyle/>
          <a:p>
            <a:pPr marL="182880" indent="-182880">
              <a:buFont typeface="Wingdings" panose="05000000000000000000" pitchFamily="2" charset="2"/>
              <a:buChar char="§"/>
            </a:pPr>
            <a:r>
              <a:rPr lang="en-US" dirty="0">
                <a:solidFill>
                  <a:srgbClr val="0070C0"/>
                </a:solidFill>
              </a:rPr>
              <a:t>Want to reiterate – I am not an R Shiny expert!</a:t>
            </a:r>
          </a:p>
          <a:p>
            <a:pPr marL="182880" indent="-182880">
              <a:buFont typeface="Wingdings" panose="05000000000000000000" pitchFamily="2" charset="2"/>
              <a:buChar char="§"/>
            </a:pPr>
            <a:r>
              <a:rPr lang="en-US" dirty="0"/>
              <a:t>What follows are some of the examples that I reviewed as I made my first R Shiny apps</a:t>
            </a:r>
          </a:p>
          <a:p>
            <a:pPr marL="182880" indent="-182880">
              <a:buFont typeface="Wingdings" panose="05000000000000000000" pitchFamily="2" charset="2"/>
              <a:buChar char="§"/>
            </a:pPr>
            <a:r>
              <a:rPr lang="en-US" dirty="0"/>
              <a:t>After the examples, I’ll show an app I created</a:t>
            </a:r>
          </a:p>
          <a:p>
            <a:pPr marL="182880" indent="-182880">
              <a:buFont typeface="Wingdings" panose="05000000000000000000" pitchFamily="2" charset="2"/>
              <a:buChar char="§"/>
            </a:pPr>
            <a:r>
              <a:rPr lang="en-US" dirty="0"/>
              <a:t>My method of learning how to code in a new language:</a:t>
            </a:r>
          </a:p>
          <a:p>
            <a:pPr marL="475488" lvl="1">
              <a:buFont typeface="Wingdings" panose="05000000000000000000" pitchFamily="2" charset="2"/>
              <a:buChar char="§"/>
            </a:pPr>
            <a:r>
              <a:rPr lang="en-US" dirty="0"/>
              <a:t>Start with a </a:t>
            </a:r>
            <a:r>
              <a:rPr lang="en-US" dirty="0">
                <a:solidFill>
                  <a:srgbClr val="0070C0"/>
                </a:solidFill>
              </a:rPr>
              <a:t>specific project </a:t>
            </a:r>
            <a:r>
              <a:rPr lang="en-US" dirty="0"/>
              <a:t>in mind</a:t>
            </a:r>
          </a:p>
          <a:p>
            <a:pPr marL="475488" lvl="1">
              <a:buFont typeface="Wingdings" panose="05000000000000000000" pitchFamily="2" charset="2"/>
              <a:buChar char="§"/>
            </a:pPr>
            <a:r>
              <a:rPr lang="en-US" dirty="0"/>
              <a:t>Break the project into </a:t>
            </a:r>
            <a:r>
              <a:rPr lang="en-US" dirty="0">
                <a:solidFill>
                  <a:srgbClr val="0070C0"/>
                </a:solidFill>
              </a:rPr>
              <a:t>chunks</a:t>
            </a:r>
          </a:p>
          <a:p>
            <a:pPr marL="475488" lvl="1">
              <a:buFont typeface="Wingdings" panose="05000000000000000000" pitchFamily="2" charset="2"/>
              <a:buChar char="§"/>
            </a:pPr>
            <a:r>
              <a:rPr lang="en-US" dirty="0">
                <a:solidFill>
                  <a:srgbClr val="0070C0"/>
                </a:solidFill>
              </a:rPr>
              <a:t>Complete each chunk </a:t>
            </a:r>
            <a:r>
              <a:rPr lang="en-US" sz="1900" dirty="0"/>
              <a:t>– CRAN docs, Stack Overflow, etc.</a:t>
            </a:r>
          </a:p>
          <a:p>
            <a:pPr marL="475488" lvl="1">
              <a:buFont typeface="Wingdings" panose="05000000000000000000" pitchFamily="2" charset="2"/>
              <a:buChar char="§"/>
            </a:pPr>
            <a:r>
              <a:rPr lang="en-US" dirty="0">
                <a:solidFill>
                  <a:srgbClr val="0070C0"/>
                </a:solidFill>
                <a:highlight>
                  <a:srgbClr val="FFFF00"/>
                </a:highlight>
              </a:rPr>
              <a:t>Test! Test! Test!</a:t>
            </a:r>
          </a:p>
          <a:p>
            <a:endParaRPr lang="en-US" dirty="0"/>
          </a:p>
        </p:txBody>
      </p:sp>
      <p:pic>
        <p:nvPicPr>
          <p:cNvPr id="1026" name="Picture 2" descr="Image tag: code, image quantity: 128 | tag | Hippopx">
            <a:extLst>
              <a:ext uri="{FF2B5EF4-FFF2-40B4-BE49-F238E27FC236}">
                <a16:creationId xmlns:a16="http://schemas.microsoft.com/office/drawing/2014/main" id="{D560C4B5-371B-4744-9826-54FBE5FDF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800" y="2108201"/>
            <a:ext cx="4745880" cy="3161747"/>
          </a:xfrm>
          <a:prstGeom prst="rect">
            <a:avLst/>
          </a:prstGeom>
          <a:ln>
            <a:solidFill>
              <a:schemeClr val="accent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074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954A22-155D-4D30-B890-8BAEEFE2A46C}"/>
              </a:ext>
            </a:extLst>
          </p:cNvPr>
          <p:cNvPicPr>
            <a:picLocks noChangeAspect="1"/>
          </p:cNvPicPr>
          <p:nvPr/>
        </p:nvPicPr>
        <p:blipFill>
          <a:blip r:embed="rId2"/>
          <a:stretch>
            <a:fillRect/>
          </a:stretch>
        </p:blipFill>
        <p:spPr>
          <a:xfrm>
            <a:off x="1215560" y="3061252"/>
            <a:ext cx="4055530" cy="3116781"/>
          </a:xfrm>
          <a:prstGeom prst="rect">
            <a:avLst/>
          </a:prstGeom>
          <a:ln>
            <a:solidFill>
              <a:schemeClr val="accent1"/>
            </a:solidFill>
          </a:ln>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16F7805F-E5B5-484C-B294-EEAAA2BB3FAE}"/>
              </a:ext>
            </a:extLst>
          </p:cNvPr>
          <p:cNvSpPr>
            <a:spLocks noGrp="1"/>
          </p:cNvSpPr>
          <p:nvPr>
            <p:ph type="title"/>
          </p:nvPr>
        </p:nvSpPr>
        <p:spPr/>
        <p:txBody>
          <a:bodyPr/>
          <a:lstStyle/>
          <a:p>
            <a:r>
              <a:rPr lang="en-US" dirty="0"/>
              <a:t>Let’s look back at the simple demo from RStudio for a single-file app</a:t>
            </a:r>
          </a:p>
        </p:txBody>
      </p:sp>
      <p:sp>
        <p:nvSpPr>
          <p:cNvPr id="6" name="Content Placeholder 4">
            <a:extLst>
              <a:ext uri="{FF2B5EF4-FFF2-40B4-BE49-F238E27FC236}">
                <a16:creationId xmlns:a16="http://schemas.microsoft.com/office/drawing/2014/main" id="{9ED2B731-00C4-4F5B-9E1D-58CA99B1BD09}"/>
              </a:ext>
            </a:extLst>
          </p:cNvPr>
          <p:cNvSpPr>
            <a:spLocks noGrp="1"/>
          </p:cNvSpPr>
          <p:nvPr>
            <p:ph sz="half" idx="1"/>
          </p:nvPr>
        </p:nvSpPr>
        <p:spPr>
          <a:xfrm>
            <a:off x="1196406" y="2044344"/>
            <a:ext cx="5959767" cy="4296279"/>
          </a:xfrm>
        </p:spPr>
        <p:txBody>
          <a:bodyPr>
            <a:normAutofit/>
          </a:bodyPr>
          <a:lstStyle/>
          <a:p>
            <a:pPr marL="182880" indent="-182880">
              <a:buFont typeface="Wingdings" panose="05000000000000000000" pitchFamily="2" charset="2"/>
              <a:buChar char="§"/>
            </a:pPr>
            <a:r>
              <a:rPr lang="en-US" dirty="0"/>
              <a:t>Objective is to </a:t>
            </a:r>
            <a:r>
              <a:rPr lang="en-US" dirty="0">
                <a:solidFill>
                  <a:srgbClr val="0070C0"/>
                </a:solidFill>
              </a:rPr>
              <a:t>plot the histogram of n uniform random numbers</a:t>
            </a:r>
          </a:p>
          <a:p>
            <a:pPr marL="182880" indent="-182880">
              <a:buFont typeface="Wingdings" panose="05000000000000000000" pitchFamily="2" charset="2"/>
              <a:buChar char="§"/>
            </a:pPr>
            <a:r>
              <a:rPr lang="en-US" dirty="0"/>
              <a:t>Start with the R script:</a:t>
            </a:r>
          </a:p>
        </p:txBody>
      </p:sp>
      <p:pic>
        <p:nvPicPr>
          <p:cNvPr id="7" name="Picture 6">
            <a:extLst>
              <a:ext uri="{FF2B5EF4-FFF2-40B4-BE49-F238E27FC236}">
                <a16:creationId xmlns:a16="http://schemas.microsoft.com/office/drawing/2014/main" id="{D2FA4A8D-D579-4043-A1C9-B7CA24EF4D2D}"/>
              </a:ext>
            </a:extLst>
          </p:cNvPr>
          <p:cNvPicPr>
            <a:picLocks noChangeAspect="1"/>
          </p:cNvPicPr>
          <p:nvPr/>
        </p:nvPicPr>
        <p:blipFill>
          <a:blip r:embed="rId3"/>
          <a:stretch>
            <a:fillRect/>
          </a:stretch>
        </p:blipFill>
        <p:spPr>
          <a:xfrm>
            <a:off x="7481735" y="2044344"/>
            <a:ext cx="2921635" cy="4045341"/>
          </a:xfrm>
          <a:prstGeom prst="rect">
            <a:avLst/>
          </a:prstGeom>
          <a:ln>
            <a:solidFill>
              <a:schemeClr val="accent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5F7DA6F7-4CAA-4EB9-8056-4DD816E4D113}"/>
              </a:ext>
            </a:extLst>
          </p:cNvPr>
          <p:cNvSpPr txBox="1"/>
          <p:nvPr/>
        </p:nvSpPr>
        <p:spPr>
          <a:xfrm>
            <a:off x="8212599" y="6125179"/>
            <a:ext cx="2313454" cy="215444"/>
          </a:xfrm>
          <a:prstGeom prst="rect">
            <a:avLst/>
          </a:prstGeom>
          <a:noFill/>
        </p:spPr>
        <p:txBody>
          <a:bodyPr wrap="none" rtlCol="0">
            <a:spAutoFit/>
          </a:bodyPr>
          <a:lstStyle/>
          <a:p>
            <a:r>
              <a:rPr lang="en-US" sz="800" dirty="0"/>
              <a:t>Source: </a:t>
            </a:r>
            <a:r>
              <a:rPr lang="en-US" sz="800" dirty="0">
                <a:hlinkClick r:id="rId4"/>
              </a:rPr>
              <a:t>Shiny - Single-file shiny app (rstudio.com)</a:t>
            </a:r>
            <a:endParaRPr lang="en-US" sz="800" i="1" dirty="0"/>
          </a:p>
        </p:txBody>
      </p:sp>
      <p:sp>
        <p:nvSpPr>
          <p:cNvPr id="2" name="Rectangle 1">
            <a:extLst>
              <a:ext uri="{FF2B5EF4-FFF2-40B4-BE49-F238E27FC236}">
                <a16:creationId xmlns:a16="http://schemas.microsoft.com/office/drawing/2014/main" id="{01BA7E2F-9B6A-410D-9B99-8E1258F59B61}"/>
              </a:ext>
            </a:extLst>
          </p:cNvPr>
          <p:cNvSpPr/>
          <p:nvPr/>
        </p:nvSpPr>
        <p:spPr>
          <a:xfrm>
            <a:off x="7615583" y="2734365"/>
            <a:ext cx="597016" cy="154609"/>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E4DF977-39A4-4A14-95E4-77EE1DAC6AFD}"/>
              </a:ext>
            </a:extLst>
          </p:cNvPr>
          <p:cNvSpPr/>
          <p:nvPr/>
        </p:nvSpPr>
        <p:spPr>
          <a:xfrm>
            <a:off x="7847495" y="4945270"/>
            <a:ext cx="1336261" cy="154609"/>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85C46FA-2B2D-434C-8AAE-1092B6EC8983}"/>
              </a:ext>
            </a:extLst>
          </p:cNvPr>
          <p:cNvCxnSpPr>
            <a:cxnSpLocks/>
          </p:cNvCxnSpPr>
          <p:nvPr/>
        </p:nvCxnSpPr>
        <p:spPr>
          <a:xfrm flipV="1">
            <a:off x="1731617" y="2809461"/>
            <a:ext cx="5786783" cy="658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CDF4FC-2659-4A2A-9F4F-A22C4768F1C3}"/>
              </a:ext>
            </a:extLst>
          </p:cNvPr>
          <p:cNvCxnSpPr>
            <a:cxnSpLocks/>
          </p:cNvCxnSpPr>
          <p:nvPr/>
        </p:nvCxnSpPr>
        <p:spPr>
          <a:xfrm>
            <a:off x="1917148" y="3613426"/>
            <a:ext cx="5831249" cy="14135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allout: Bent Line 16">
            <a:extLst>
              <a:ext uri="{FF2B5EF4-FFF2-40B4-BE49-F238E27FC236}">
                <a16:creationId xmlns:a16="http://schemas.microsoft.com/office/drawing/2014/main" id="{F1BBF2D5-AD95-4792-A13A-795105BE957C}"/>
              </a:ext>
            </a:extLst>
          </p:cNvPr>
          <p:cNvSpPr/>
          <p:nvPr/>
        </p:nvSpPr>
        <p:spPr>
          <a:xfrm>
            <a:off x="1691508" y="4081669"/>
            <a:ext cx="1055756" cy="636105"/>
          </a:xfrm>
          <a:prstGeom prst="borderCallout2">
            <a:avLst>
              <a:gd name="adj1" fmla="val 18750"/>
              <a:gd name="adj2" fmla="val -8333"/>
              <a:gd name="adj3" fmla="val 18750"/>
              <a:gd name="adj4" fmla="val -16667"/>
              <a:gd name="adj5" fmla="val -56944"/>
              <a:gd name="adj6" fmla="val -21144"/>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To run with different values of n, the user must edit and re-run each time.</a:t>
            </a:r>
          </a:p>
        </p:txBody>
      </p:sp>
    </p:spTree>
    <p:extLst>
      <p:ext uri="{BB962C8B-B14F-4D97-AF65-F5344CB8AC3E}">
        <p14:creationId xmlns:p14="http://schemas.microsoft.com/office/powerpoint/2010/main" val="374148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7805F-E5B5-484C-B294-EEAAA2BB3FAE}"/>
              </a:ext>
            </a:extLst>
          </p:cNvPr>
          <p:cNvSpPr>
            <a:spLocks noGrp="1"/>
          </p:cNvSpPr>
          <p:nvPr>
            <p:ph type="title"/>
          </p:nvPr>
        </p:nvSpPr>
        <p:spPr/>
        <p:txBody>
          <a:bodyPr/>
          <a:lstStyle/>
          <a:p>
            <a:r>
              <a:rPr lang="en-US" dirty="0"/>
              <a:t>Connecting the input and output objects</a:t>
            </a:r>
          </a:p>
        </p:txBody>
      </p:sp>
      <p:sp>
        <p:nvSpPr>
          <p:cNvPr id="6" name="Content Placeholder 4">
            <a:extLst>
              <a:ext uri="{FF2B5EF4-FFF2-40B4-BE49-F238E27FC236}">
                <a16:creationId xmlns:a16="http://schemas.microsoft.com/office/drawing/2014/main" id="{9ED2B731-00C4-4F5B-9E1D-58CA99B1BD09}"/>
              </a:ext>
            </a:extLst>
          </p:cNvPr>
          <p:cNvSpPr>
            <a:spLocks noGrp="1"/>
          </p:cNvSpPr>
          <p:nvPr>
            <p:ph sz="half" idx="1"/>
          </p:nvPr>
        </p:nvSpPr>
        <p:spPr>
          <a:xfrm>
            <a:off x="1196407" y="2044344"/>
            <a:ext cx="4289994" cy="4296279"/>
          </a:xfrm>
        </p:spPr>
        <p:txBody>
          <a:bodyPr>
            <a:normAutofit/>
          </a:bodyPr>
          <a:lstStyle/>
          <a:p>
            <a:pPr marL="182880" indent="-182880">
              <a:buFont typeface="Wingdings" panose="05000000000000000000" pitchFamily="2" charset="2"/>
              <a:buChar char="§"/>
            </a:pPr>
            <a:r>
              <a:rPr lang="en-US" dirty="0"/>
              <a:t>The UI consists of a </a:t>
            </a:r>
            <a:r>
              <a:rPr lang="en-US" dirty="0" err="1">
                <a:solidFill>
                  <a:srgbClr val="0070C0"/>
                </a:solidFill>
              </a:rPr>
              <a:t>bootstrapPage</a:t>
            </a:r>
            <a:r>
              <a:rPr lang="en-US" dirty="0"/>
              <a:t> defined as the list of input and output objects:</a:t>
            </a:r>
          </a:p>
          <a:p>
            <a:pPr marL="475488" lvl="1">
              <a:buFont typeface="Wingdings" panose="05000000000000000000" pitchFamily="2" charset="2"/>
              <a:buChar char="§"/>
            </a:pPr>
            <a:r>
              <a:rPr lang="en-US" dirty="0"/>
              <a:t>Numeric input value ‘</a:t>
            </a:r>
            <a:r>
              <a:rPr lang="en-US" dirty="0">
                <a:solidFill>
                  <a:srgbClr val="0070C0"/>
                </a:solidFill>
              </a:rPr>
              <a:t>n</a:t>
            </a:r>
            <a:r>
              <a:rPr lang="en-US" dirty="0"/>
              <a:t>’</a:t>
            </a:r>
          </a:p>
          <a:p>
            <a:pPr marL="475488" lvl="1">
              <a:buFont typeface="Wingdings" panose="05000000000000000000" pitchFamily="2" charset="2"/>
              <a:buChar char="§"/>
            </a:pPr>
            <a:r>
              <a:rPr lang="en-US" dirty="0"/>
              <a:t>Output plot named ‘</a:t>
            </a:r>
            <a:r>
              <a:rPr lang="en-US" dirty="0">
                <a:solidFill>
                  <a:srgbClr val="0070C0"/>
                </a:solidFill>
              </a:rPr>
              <a:t>plot</a:t>
            </a:r>
            <a:r>
              <a:rPr lang="en-US" dirty="0"/>
              <a:t>’</a:t>
            </a:r>
          </a:p>
          <a:p>
            <a:pPr marL="182880" lvl="1">
              <a:lnSpc>
                <a:spcPct val="110000"/>
              </a:lnSpc>
              <a:spcBef>
                <a:spcPts val="1200"/>
              </a:spcBef>
              <a:spcAft>
                <a:spcPts val="200"/>
              </a:spcAft>
              <a:buClr>
                <a:schemeClr val="accent1"/>
              </a:buClr>
              <a:buSzPct val="100000"/>
              <a:buFont typeface="Wingdings" panose="05000000000000000000" pitchFamily="2" charset="2"/>
              <a:buChar char="§"/>
            </a:pPr>
            <a:r>
              <a:rPr lang="en-US" sz="1900" dirty="0"/>
              <a:t>The server function consists of a single function that takes the ‘</a:t>
            </a:r>
            <a:r>
              <a:rPr lang="en-US" sz="1900" dirty="0">
                <a:solidFill>
                  <a:srgbClr val="0070C0"/>
                </a:solidFill>
              </a:rPr>
              <a:t>n</a:t>
            </a:r>
            <a:r>
              <a:rPr lang="en-US" sz="1900" dirty="0"/>
              <a:t>’ input and renders a histogram as an output ‘</a:t>
            </a:r>
            <a:r>
              <a:rPr lang="en-US" sz="1900" dirty="0">
                <a:solidFill>
                  <a:srgbClr val="0070C0"/>
                </a:solidFill>
              </a:rPr>
              <a:t>plot</a:t>
            </a:r>
            <a:r>
              <a:rPr lang="en-US" sz="1900" dirty="0"/>
              <a:t>’:</a:t>
            </a:r>
          </a:p>
          <a:p>
            <a:pPr marL="475488" lvl="1">
              <a:buSzPct val="100000"/>
              <a:buFont typeface="Wingdings" panose="05000000000000000000" pitchFamily="2" charset="2"/>
              <a:buChar char="§"/>
            </a:pPr>
            <a:r>
              <a:rPr lang="en-US" dirty="0"/>
              <a:t>Note </a:t>
            </a:r>
            <a:r>
              <a:rPr lang="en-US" dirty="0">
                <a:solidFill>
                  <a:srgbClr val="0070C0"/>
                </a:solidFill>
              </a:rPr>
              <a:t>input</a:t>
            </a:r>
            <a:r>
              <a:rPr lang="en-US" dirty="0"/>
              <a:t> and </a:t>
            </a:r>
            <a:r>
              <a:rPr lang="en-US" dirty="0">
                <a:solidFill>
                  <a:srgbClr val="0070C0"/>
                </a:solidFill>
              </a:rPr>
              <a:t>output</a:t>
            </a:r>
            <a:r>
              <a:rPr lang="en-US" dirty="0"/>
              <a:t> arguments to the function</a:t>
            </a:r>
          </a:p>
          <a:p>
            <a:pPr marL="475488" lvl="1">
              <a:buSzPct val="100000"/>
              <a:buFont typeface="Wingdings" panose="05000000000000000000" pitchFamily="2" charset="2"/>
              <a:buChar char="§"/>
            </a:pPr>
            <a:r>
              <a:rPr lang="en-US" dirty="0"/>
              <a:t>Note the corresponding </a:t>
            </a:r>
            <a:r>
              <a:rPr lang="en-US" dirty="0">
                <a:solidFill>
                  <a:srgbClr val="0070C0"/>
                </a:solidFill>
              </a:rPr>
              <a:t>input$</a:t>
            </a:r>
            <a:r>
              <a:rPr lang="en-US" dirty="0"/>
              <a:t> and </a:t>
            </a:r>
            <a:r>
              <a:rPr lang="en-US" dirty="0">
                <a:solidFill>
                  <a:srgbClr val="0070C0"/>
                </a:solidFill>
              </a:rPr>
              <a:t>output$</a:t>
            </a:r>
            <a:r>
              <a:rPr lang="en-US" dirty="0"/>
              <a:t> prefixes to the named variables in the UI object – that is what </a:t>
            </a:r>
            <a:r>
              <a:rPr lang="en-US" dirty="0">
                <a:solidFill>
                  <a:srgbClr val="0070C0"/>
                </a:solidFill>
              </a:rPr>
              <a:t>makes the reactivity magic happen</a:t>
            </a:r>
            <a:r>
              <a:rPr lang="en-US" dirty="0"/>
              <a:t>!</a:t>
            </a:r>
          </a:p>
        </p:txBody>
      </p:sp>
      <p:sp>
        <p:nvSpPr>
          <p:cNvPr id="8" name="TextBox 7">
            <a:extLst>
              <a:ext uri="{FF2B5EF4-FFF2-40B4-BE49-F238E27FC236}">
                <a16:creationId xmlns:a16="http://schemas.microsoft.com/office/drawing/2014/main" id="{5F7DA6F7-4CAA-4EB9-8056-4DD816E4D113}"/>
              </a:ext>
            </a:extLst>
          </p:cNvPr>
          <p:cNvSpPr txBox="1"/>
          <p:nvPr/>
        </p:nvSpPr>
        <p:spPr>
          <a:xfrm>
            <a:off x="9599659" y="6125179"/>
            <a:ext cx="2313454" cy="215444"/>
          </a:xfrm>
          <a:prstGeom prst="rect">
            <a:avLst/>
          </a:prstGeom>
          <a:noFill/>
        </p:spPr>
        <p:txBody>
          <a:bodyPr wrap="none" rtlCol="0">
            <a:spAutoFit/>
          </a:bodyPr>
          <a:lstStyle/>
          <a:p>
            <a:r>
              <a:rPr lang="en-US" sz="800" dirty="0"/>
              <a:t>Source: </a:t>
            </a:r>
            <a:r>
              <a:rPr lang="en-US" sz="800" dirty="0">
                <a:hlinkClick r:id="rId2"/>
              </a:rPr>
              <a:t>Shiny - Single-file shiny app (rstudio.com)</a:t>
            </a:r>
            <a:endParaRPr lang="en-US" sz="800" i="1" dirty="0"/>
          </a:p>
        </p:txBody>
      </p:sp>
      <p:pic>
        <p:nvPicPr>
          <p:cNvPr id="5" name="Picture 4">
            <a:extLst>
              <a:ext uri="{FF2B5EF4-FFF2-40B4-BE49-F238E27FC236}">
                <a16:creationId xmlns:a16="http://schemas.microsoft.com/office/drawing/2014/main" id="{A8532977-733A-467B-B47E-4F7F2BC10BEF}"/>
              </a:ext>
            </a:extLst>
          </p:cNvPr>
          <p:cNvPicPr>
            <a:picLocks noChangeAspect="1"/>
          </p:cNvPicPr>
          <p:nvPr/>
        </p:nvPicPr>
        <p:blipFill>
          <a:blip r:embed="rId3"/>
          <a:stretch>
            <a:fillRect/>
          </a:stretch>
        </p:blipFill>
        <p:spPr>
          <a:xfrm>
            <a:off x="6160412" y="2067805"/>
            <a:ext cx="5687987" cy="4057374"/>
          </a:xfrm>
          <a:prstGeom prst="rect">
            <a:avLst/>
          </a:prstGeom>
          <a:ln>
            <a:solidFill>
              <a:schemeClr val="accent1"/>
            </a:solidFill>
          </a:ln>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0C5ECA4F-4A4C-4AB4-8E45-DA46CD497027}"/>
              </a:ext>
            </a:extLst>
          </p:cNvPr>
          <p:cNvSpPr/>
          <p:nvPr/>
        </p:nvSpPr>
        <p:spPr>
          <a:xfrm>
            <a:off x="6533323" y="2972902"/>
            <a:ext cx="1382642" cy="172281"/>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9DEF0C-D82E-4B30-A709-2901B035ED13}"/>
              </a:ext>
            </a:extLst>
          </p:cNvPr>
          <p:cNvSpPr/>
          <p:nvPr/>
        </p:nvSpPr>
        <p:spPr>
          <a:xfrm>
            <a:off x="6568661" y="3449124"/>
            <a:ext cx="989496" cy="226146"/>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llout: Bent Line 15">
            <a:extLst>
              <a:ext uri="{FF2B5EF4-FFF2-40B4-BE49-F238E27FC236}">
                <a16:creationId xmlns:a16="http://schemas.microsoft.com/office/drawing/2014/main" id="{BCF82611-50DB-4CD8-8E25-100CFFFB6456}"/>
              </a:ext>
            </a:extLst>
          </p:cNvPr>
          <p:cNvSpPr/>
          <p:nvPr/>
        </p:nvSpPr>
        <p:spPr>
          <a:xfrm>
            <a:off x="7663821" y="5322992"/>
            <a:ext cx="1055756" cy="724417"/>
          </a:xfrm>
          <a:prstGeom prst="borderCallout2">
            <a:avLst>
              <a:gd name="adj1" fmla="val 18750"/>
              <a:gd name="adj2" fmla="val -8333"/>
              <a:gd name="adj3" fmla="val 18750"/>
              <a:gd name="adj4" fmla="val -16667"/>
              <a:gd name="adj5" fmla="val -53523"/>
              <a:gd name="adj6" fmla="val -32859"/>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The app is running on a local web server run by RStudio on port 5494</a:t>
            </a:r>
          </a:p>
        </p:txBody>
      </p:sp>
    </p:spTree>
    <p:extLst>
      <p:ext uri="{BB962C8B-B14F-4D97-AF65-F5344CB8AC3E}">
        <p14:creationId xmlns:p14="http://schemas.microsoft.com/office/powerpoint/2010/main" val="37907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BA3491F-A6CB-4C46-9F1D-E08B55B2D610}"/>
              </a:ext>
            </a:extLst>
          </p:cNvPr>
          <p:cNvSpPr txBox="1"/>
          <p:nvPr/>
        </p:nvSpPr>
        <p:spPr>
          <a:xfrm>
            <a:off x="3850834" y="2509902"/>
            <a:ext cx="4490332" cy="1838196"/>
          </a:xfrm>
          <a:prstGeom prst="rect">
            <a:avLst/>
          </a:prstGeom>
          <a:noFill/>
        </p:spPr>
        <p:txBody>
          <a:bodyPr wrap="none" rtlCol="0">
            <a:spAutoFit/>
          </a:bodyPr>
          <a:lstStyle/>
          <a:p>
            <a:r>
              <a:rPr lang="en-US" sz="1900" dirty="0">
                <a:solidFill>
                  <a:schemeClr val="bg1">
                    <a:lumMod val="50000"/>
                  </a:schemeClr>
                </a:solidFill>
                <a:latin typeface="Franklin Gothic Medium Cond" panose="020B0606030402020204" pitchFamily="34" charset="0"/>
              </a:rPr>
              <a:t>Switch to RStudio to show Simple App examples:</a:t>
            </a:r>
          </a:p>
          <a:p>
            <a:pPr marL="182880"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chemeClr val="bg1">
                    <a:lumMod val="50000"/>
                  </a:schemeClr>
                </a:solidFill>
                <a:latin typeface="Franklin Gothic Medium Cond" panose="020B0606030402020204" pitchFamily="34" charset="0"/>
              </a:rPr>
              <a:t>R Script</a:t>
            </a:r>
          </a:p>
          <a:p>
            <a:pPr marL="182880"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chemeClr val="bg1">
                    <a:lumMod val="50000"/>
                  </a:schemeClr>
                </a:solidFill>
                <a:latin typeface="Franklin Gothic Medium Cond" panose="020B0606030402020204" pitchFamily="34" charset="0"/>
              </a:rPr>
              <a:t>Shiny App</a:t>
            </a:r>
          </a:p>
          <a:p>
            <a:pPr marL="182880"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chemeClr val="bg1">
                    <a:lumMod val="50000"/>
                  </a:schemeClr>
                </a:solidFill>
                <a:latin typeface="Franklin Gothic Medium Cond" panose="020B0606030402020204" pitchFamily="34" charset="0"/>
              </a:rPr>
              <a:t>Final code in browser (F12 to Developer Tools)</a:t>
            </a:r>
          </a:p>
        </p:txBody>
      </p:sp>
    </p:spTree>
    <p:extLst>
      <p:ext uri="{BB962C8B-B14F-4D97-AF65-F5344CB8AC3E}">
        <p14:creationId xmlns:p14="http://schemas.microsoft.com/office/powerpoint/2010/main" val="44336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FE0807-CFB5-44D2-93AB-3C5531F7CD32}"/>
              </a:ext>
            </a:extLst>
          </p:cNvPr>
          <p:cNvSpPr>
            <a:spLocks noGrp="1"/>
          </p:cNvSpPr>
          <p:nvPr>
            <p:ph type="title"/>
          </p:nvPr>
        </p:nvSpPr>
        <p:spPr/>
        <p:txBody>
          <a:bodyPr/>
          <a:lstStyle/>
          <a:p>
            <a:r>
              <a:rPr lang="en-US" dirty="0"/>
              <a:t>Input and Output Types</a:t>
            </a:r>
          </a:p>
        </p:txBody>
      </p:sp>
      <p:sp>
        <p:nvSpPr>
          <p:cNvPr id="5" name="Text Placeholder 4">
            <a:extLst>
              <a:ext uri="{FF2B5EF4-FFF2-40B4-BE49-F238E27FC236}">
                <a16:creationId xmlns:a16="http://schemas.microsoft.com/office/drawing/2014/main" id="{9A3A850E-7131-4C54-A858-358E6FFFA6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771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1A29F2-C7F5-4B93-BF44-8A42DA7BA269}"/>
              </a:ext>
            </a:extLst>
          </p:cNvPr>
          <p:cNvPicPr>
            <a:picLocks noChangeAspect="1"/>
          </p:cNvPicPr>
          <p:nvPr/>
        </p:nvPicPr>
        <p:blipFill>
          <a:blip r:embed="rId2"/>
          <a:stretch>
            <a:fillRect/>
          </a:stretch>
        </p:blipFill>
        <p:spPr>
          <a:xfrm>
            <a:off x="4837749" y="277239"/>
            <a:ext cx="2039304" cy="5875506"/>
          </a:xfrm>
          <a:prstGeom prst="rect">
            <a:avLst/>
          </a:prstGeom>
        </p:spPr>
      </p:pic>
      <p:pic>
        <p:nvPicPr>
          <p:cNvPr id="7" name="Picture 6">
            <a:extLst>
              <a:ext uri="{FF2B5EF4-FFF2-40B4-BE49-F238E27FC236}">
                <a16:creationId xmlns:a16="http://schemas.microsoft.com/office/drawing/2014/main" id="{0325D664-761E-40F5-99CD-497963EB6C2F}"/>
              </a:ext>
            </a:extLst>
          </p:cNvPr>
          <p:cNvPicPr>
            <a:picLocks noChangeAspect="1"/>
          </p:cNvPicPr>
          <p:nvPr/>
        </p:nvPicPr>
        <p:blipFill>
          <a:blip r:embed="rId3"/>
          <a:stretch>
            <a:fillRect/>
          </a:stretch>
        </p:blipFill>
        <p:spPr>
          <a:xfrm>
            <a:off x="7095169" y="277239"/>
            <a:ext cx="4220935" cy="2623934"/>
          </a:xfrm>
          <a:prstGeom prst="rect">
            <a:avLst/>
          </a:prstGeom>
        </p:spPr>
      </p:pic>
      <p:sp>
        <p:nvSpPr>
          <p:cNvPr id="8" name="TextBox 7">
            <a:extLst>
              <a:ext uri="{FF2B5EF4-FFF2-40B4-BE49-F238E27FC236}">
                <a16:creationId xmlns:a16="http://schemas.microsoft.com/office/drawing/2014/main" id="{0DF1B8BF-953F-4E08-9425-D1FE85A378F6}"/>
              </a:ext>
            </a:extLst>
          </p:cNvPr>
          <p:cNvSpPr txBox="1"/>
          <p:nvPr/>
        </p:nvSpPr>
        <p:spPr>
          <a:xfrm>
            <a:off x="8592494" y="6178566"/>
            <a:ext cx="2953053" cy="215444"/>
          </a:xfrm>
          <a:prstGeom prst="rect">
            <a:avLst/>
          </a:prstGeom>
          <a:noFill/>
        </p:spPr>
        <p:txBody>
          <a:bodyPr wrap="none" rtlCol="0">
            <a:spAutoFit/>
          </a:bodyPr>
          <a:lstStyle/>
          <a:p>
            <a:r>
              <a:rPr lang="en-US" sz="800" dirty="0"/>
              <a:t>Source: </a:t>
            </a:r>
            <a:r>
              <a:rPr lang="en-US" sz="800" dirty="0">
                <a:hlinkClick r:id="rId4"/>
              </a:rPr>
              <a:t>https://shiny.rstudio.com/images/shiny-cheatsheet.pdf</a:t>
            </a:r>
            <a:r>
              <a:rPr lang="en-US" sz="800" dirty="0"/>
              <a:t> </a:t>
            </a:r>
            <a:endParaRPr lang="en-US" sz="800" i="1" dirty="0"/>
          </a:p>
        </p:txBody>
      </p:sp>
      <p:sp>
        <p:nvSpPr>
          <p:cNvPr id="9" name="Content Placeholder 4">
            <a:extLst>
              <a:ext uri="{FF2B5EF4-FFF2-40B4-BE49-F238E27FC236}">
                <a16:creationId xmlns:a16="http://schemas.microsoft.com/office/drawing/2014/main" id="{4C965719-7CA9-491E-94B0-F1DC6D80F134}"/>
              </a:ext>
            </a:extLst>
          </p:cNvPr>
          <p:cNvSpPr txBox="1">
            <a:spLocks/>
          </p:cNvSpPr>
          <p:nvPr/>
        </p:nvSpPr>
        <p:spPr>
          <a:xfrm>
            <a:off x="438697" y="277239"/>
            <a:ext cx="4289994" cy="587040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Franklin Gothic Medium Cond" panose="020B0606030402020204" pitchFamily="34" charset="0"/>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Franklin Gothic Medium Cond" panose="020B0606030402020204" pitchFamily="34" charset="0"/>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82880" indent="-182880">
              <a:buFont typeface="Wingdings" panose="05000000000000000000" pitchFamily="2" charset="2"/>
              <a:buChar char="§"/>
            </a:pPr>
            <a:r>
              <a:rPr lang="en-US" dirty="0">
                <a:solidFill>
                  <a:srgbClr val="0070C0"/>
                </a:solidFill>
              </a:rPr>
              <a:t>Great resource for reference is the Shiny Cheat Sheet at rstudio.com</a:t>
            </a:r>
          </a:p>
          <a:p>
            <a:pPr marL="182880" indent="-182880">
              <a:buFont typeface="Wingdings" panose="05000000000000000000" pitchFamily="2" charset="2"/>
              <a:buChar char="§"/>
            </a:pPr>
            <a:r>
              <a:rPr lang="en-US" dirty="0"/>
              <a:t>Inputs:</a:t>
            </a:r>
          </a:p>
          <a:p>
            <a:pPr marL="475488" lvl="1">
              <a:buFont typeface="Wingdings" panose="05000000000000000000" pitchFamily="2" charset="2"/>
              <a:buChar char="§"/>
            </a:pPr>
            <a:r>
              <a:rPr lang="en-US" dirty="0"/>
              <a:t>Action buttons</a:t>
            </a:r>
          </a:p>
          <a:p>
            <a:pPr marL="475488" lvl="1">
              <a:buFont typeface="Wingdings" panose="05000000000000000000" pitchFamily="2" charset="2"/>
              <a:buChar char="§"/>
            </a:pPr>
            <a:r>
              <a:rPr lang="en-US" dirty="0"/>
              <a:t>Check boxes</a:t>
            </a:r>
          </a:p>
          <a:p>
            <a:pPr marL="475488" lvl="1">
              <a:buFont typeface="Wingdings" panose="05000000000000000000" pitchFamily="2" charset="2"/>
              <a:buChar char="§"/>
            </a:pPr>
            <a:r>
              <a:rPr lang="en-US" dirty="0"/>
              <a:t>Numeric or text boxes</a:t>
            </a:r>
          </a:p>
          <a:p>
            <a:pPr marL="475488" lvl="1">
              <a:buFont typeface="Wingdings" panose="05000000000000000000" pitchFamily="2" charset="2"/>
              <a:buChar char="§"/>
            </a:pPr>
            <a:r>
              <a:rPr lang="en-US" dirty="0"/>
              <a:t>Radio buttons</a:t>
            </a:r>
          </a:p>
          <a:p>
            <a:pPr marL="475488" lvl="1">
              <a:buFont typeface="Wingdings" panose="05000000000000000000" pitchFamily="2" charset="2"/>
              <a:buChar char="§"/>
            </a:pPr>
            <a:r>
              <a:rPr lang="en-US" dirty="0"/>
              <a:t>Sliders</a:t>
            </a:r>
          </a:p>
          <a:p>
            <a:pPr marL="475488" lvl="1">
              <a:buFont typeface="Wingdings" panose="05000000000000000000" pitchFamily="2" charset="2"/>
              <a:buChar char="§"/>
            </a:pPr>
            <a:r>
              <a:rPr lang="en-US" dirty="0"/>
              <a:t>Select from list</a:t>
            </a:r>
          </a:p>
          <a:p>
            <a:pPr marL="182880" indent="-182880">
              <a:buFont typeface="Wingdings" panose="05000000000000000000" pitchFamily="2" charset="2"/>
              <a:buChar char="§"/>
            </a:pPr>
            <a:r>
              <a:rPr lang="en-US" dirty="0"/>
              <a:t>Outputs:</a:t>
            </a:r>
          </a:p>
          <a:p>
            <a:pPr marL="475488" lvl="1">
              <a:buFont typeface="Wingdings" panose="05000000000000000000" pitchFamily="2" charset="2"/>
              <a:buChar char="§"/>
            </a:pPr>
            <a:r>
              <a:rPr lang="en-US" dirty="0"/>
              <a:t>Data tables</a:t>
            </a:r>
          </a:p>
          <a:p>
            <a:pPr marL="475488" lvl="1">
              <a:buFont typeface="Wingdings" panose="05000000000000000000" pitchFamily="2" charset="2"/>
              <a:buChar char="§"/>
            </a:pPr>
            <a:r>
              <a:rPr lang="en-US" dirty="0"/>
              <a:t>Plots</a:t>
            </a:r>
          </a:p>
          <a:p>
            <a:pPr marL="475488" lvl="1">
              <a:buFont typeface="Wingdings" panose="05000000000000000000" pitchFamily="2" charset="2"/>
              <a:buChar char="§"/>
            </a:pPr>
            <a:r>
              <a:rPr lang="en-US" dirty="0"/>
              <a:t>Tables</a:t>
            </a:r>
          </a:p>
          <a:p>
            <a:pPr marL="475488" lvl="1">
              <a:buFont typeface="Wingdings" panose="05000000000000000000" pitchFamily="2" charset="2"/>
              <a:buChar char="§"/>
            </a:pPr>
            <a:r>
              <a:rPr lang="en-US" dirty="0"/>
              <a:t>Text</a:t>
            </a:r>
          </a:p>
          <a:p>
            <a:pPr marL="475488" lvl="1">
              <a:buFont typeface="Wingdings" panose="05000000000000000000" pitchFamily="2" charset="2"/>
              <a:buChar char="§"/>
            </a:pPr>
            <a:r>
              <a:rPr lang="en-US" dirty="0"/>
              <a:t>HTML</a:t>
            </a:r>
          </a:p>
          <a:p>
            <a:pPr marL="475488" lvl="1">
              <a:buFont typeface="Wingdings" panose="05000000000000000000" pitchFamily="2" charset="2"/>
              <a:buChar char="§"/>
            </a:pPr>
            <a:endParaRPr lang="en-US" dirty="0"/>
          </a:p>
          <a:p>
            <a:pPr marL="475488" lvl="1">
              <a:buFont typeface="Wingdings" panose="05000000000000000000" pitchFamily="2" charset="2"/>
              <a:buChar char="§"/>
            </a:pPr>
            <a:endParaRPr lang="en-US" dirty="0"/>
          </a:p>
        </p:txBody>
      </p:sp>
      <p:pic>
        <p:nvPicPr>
          <p:cNvPr id="10" name="Picture 9">
            <a:extLst>
              <a:ext uri="{FF2B5EF4-FFF2-40B4-BE49-F238E27FC236}">
                <a16:creationId xmlns:a16="http://schemas.microsoft.com/office/drawing/2014/main" id="{FDBE3F52-BF2E-4B1D-81B5-FED7B77DCA79}"/>
              </a:ext>
            </a:extLst>
          </p:cNvPr>
          <p:cNvPicPr>
            <a:picLocks noChangeAspect="1"/>
          </p:cNvPicPr>
          <p:nvPr/>
        </p:nvPicPr>
        <p:blipFill>
          <a:blip r:embed="rId5"/>
          <a:stretch>
            <a:fillRect/>
          </a:stretch>
        </p:blipFill>
        <p:spPr>
          <a:xfrm>
            <a:off x="7095169" y="3065260"/>
            <a:ext cx="4321164" cy="3082387"/>
          </a:xfrm>
          <a:prstGeom prst="rect">
            <a:avLst/>
          </a:prstGeom>
          <a:ln>
            <a:solidFill>
              <a:schemeClr val="accent1"/>
            </a:solidFill>
          </a:ln>
          <a:effectLst>
            <a:outerShdw blurRad="50800" dist="38100" dir="2700000" algn="tl" rotWithShape="0">
              <a:prstClr val="black">
                <a:alpha val="40000"/>
              </a:prstClr>
            </a:outerShdw>
          </a:effectLst>
        </p:spPr>
      </p:pic>
      <p:cxnSp>
        <p:nvCxnSpPr>
          <p:cNvPr id="11" name="Straight Arrow Connector 10">
            <a:extLst>
              <a:ext uri="{FF2B5EF4-FFF2-40B4-BE49-F238E27FC236}">
                <a16:creationId xmlns:a16="http://schemas.microsoft.com/office/drawing/2014/main" id="{B96D9EB2-BE1E-4849-ACBD-C527ED46CFB7}"/>
              </a:ext>
            </a:extLst>
          </p:cNvPr>
          <p:cNvCxnSpPr>
            <a:cxnSpLocks/>
          </p:cNvCxnSpPr>
          <p:nvPr/>
        </p:nvCxnSpPr>
        <p:spPr>
          <a:xfrm>
            <a:off x="6829287" y="3604592"/>
            <a:ext cx="521252" cy="2076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1D9186-56F7-4650-B087-A6817AE98216}"/>
              </a:ext>
            </a:extLst>
          </p:cNvPr>
          <p:cNvCxnSpPr>
            <a:cxnSpLocks/>
          </p:cNvCxnSpPr>
          <p:nvPr/>
        </p:nvCxnSpPr>
        <p:spPr>
          <a:xfrm flipV="1">
            <a:off x="8264920" y="3604592"/>
            <a:ext cx="163463" cy="795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CEC90F9-D60D-4231-96D7-12F610AFF746}"/>
              </a:ext>
            </a:extLst>
          </p:cNvPr>
          <p:cNvSpPr/>
          <p:nvPr/>
        </p:nvSpPr>
        <p:spPr>
          <a:xfrm>
            <a:off x="7381531" y="3732696"/>
            <a:ext cx="1046851" cy="79513"/>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94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E5D3B-C3AE-4479-9E47-60582EBAD3C5}"/>
              </a:ext>
            </a:extLst>
          </p:cNvPr>
          <p:cNvPicPr>
            <a:picLocks noChangeAspect="1"/>
          </p:cNvPicPr>
          <p:nvPr/>
        </p:nvPicPr>
        <p:blipFill>
          <a:blip r:embed="rId2"/>
          <a:stretch>
            <a:fillRect/>
          </a:stretch>
        </p:blipFill>
        <p:spPr>
          <a:xfrm>
            <a:off x="4382311" y="2120900"/>
            <a:ext cx="7525407" cy="4091618"/>
          </a:xfrm>
          <a:prstGeom prst="rect">
            <a:avLst/>
          </a:prstGeom>
          <a:ln>
            <a:solidFill>
              <a:schemeClr val="accent1"/>
            </a:solidFill>
          </a:ln>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48581591-4244-4F09-B3AE-DE717D6CE4F9}"/>
              </a:ext>
            </a:extLst>
          </p:cNvPr>
          <p:cNvSpPr>
            <a:spLocks noGrp="1"/>
          </p:cNvSpPr>
          <p:nvPr>
            <p:ph type="title"/>
          </p:nvPr>
        </p:nvSpPr>
        <p:spPr/>
        <p:txBody>
          <a:bodyPr/>
          <a:lstStyle/>
          <a:p>
            <a:r>
              <a:rPr lang="en-US" dirty="0"/>
              <a:t>Change numeric input to slider input</a:t>
            </a:r>
          </a:p>
        </p:txBody>
      </p:sp>
      <p:sp>
        <p:nvSpPr>
          <p:cNvPr id="5" name="Content Placeholder 4">
            <a:extLst>
              <a:ext uri="{FF2B5EF4-FFF2-40B4-BE49-F238E27FC236}">
                <a16:creationId xmlns:a16="http://schemas.microsoft.com/office/drawing/2014/main" id="{FE7AF105-7181-4507-966E-E6C170A08E66}"/>
              </a:ext>
            </a:extLst>
          </p:cNvPr>
          <p:cNvSpPr>
            <a:spLocks noGrp="1"/>
          </p:cNvSpPr>
          <p:nvPr>
            <p:ph sz="half" idx="1"/>
          </p:nvPr>
        </p:nvSpPr>
        <p:spPr>
          <a:xfrm>
            <a:off x="1097280" y="2120900"/>
            <a:ext cx="3192618" cy="3748193"/>
          </a:xfrm>
        </p:spPr>
        <p:txBody>
          <a:bodyPr/>
          <a:lstStyle/>
          <a:p>
            <a:pPr marL="182880"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rgbClr val="0070C0"/>
                </a:solidFill>
                <a:latin typeface="Franklin Gothic Medium Cond" panose="020B0606030402020204" pitchFamily="34" charset="0"/>
              </a:rPr>
              <a:t>Look at reference for </a:t>
            </a:r>
            <a:r>
              <a:rPr lang="en-US" sz="1900" dirty="0" err="1">
                <a:solidFill>
                  <a:srgbClr val="0070C0"/>
                </a:solidFill>
                <a:latin typeface="Franklin Gothic Medium Cond" panose="020B0606030402020204" pitchFamily="34" charset="0"/>
              </a:rPr>
              <a:t>sliderInput</a:t>
            </a:r>
            <a:r>
              <a:rPr lang="en-US" sz="1900" dirty="0">
                <a:solidFill>
                  <a:srgbClr val="0070C0"/>
                </a:solidFill>
                <a:latin typeface="Franklin Gothic Medium Cond" panose="020B0606030402020204" pitchFamily="34" charset="0"/>
              </a:rPr>
              <a:t> for arguments</a:t>
            </a:r>
          </a:p>
          <a:p>
            <a:pPr marL="182880" indent="-182880">
              <a:lnSpc>
                <a:spcPct val="110000"/>
              </a:lnSpc>
              <a:spcBef>
                <a:spcPts val="1200"/>
              </a:spcBef>
              <a:spcAft>
                <a:spcPts val="200"/>
              </a:spcAft>
              <a:buClr>
                <a:schemeClr val="accent1"/>
              </a:buClr>
              <a:buSzPct val="100000"/>
              <a:buFont typeface="Wingdings" panose="05000000000000000000" pitchFamily="2" charset="2"/>
              <a:buChar char="§"/>
            </a:pPr>
            <a:endParaRPr lang="en-US" sz="1900" dirty="0">
              <a:solidFill>
                <a:schemeClr val="bg1">
                  <a:lumMod val="50000"/>
                </a:schemeClr>
              </a:solidFill>
              <a:latin typeface="Franklin Gothic Medium Cond" panose="020B0606030402020204" pitchFamily="34" charset="0"/>
            </a:endParaRPr>
          </a:p>
          <a:p>
            <a:pPr marL="182880"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chemeClr val="bg1">
                    <a:lumMod val="50000"/>
                  </a:schemeClr>
                </a:solidFill>
                <a:latin typeface="Franklin Gothic Medium Cond" panose="020B0606030402020204" pitchFamily="34" charset="0"/>
              </a:rPr>
              <a:t>Modify UI line – change </a:t>
            </a:r>
            <a:r>
              <a:rPr lang="en-US" sz="1900" dirty="0" err="1">
                <a:solidFill>
                  <a:srgbClr val="0070C0"/>
                </a:solidFill>
                <a:latin typeface="Franklin Gothic Medium Cond" panose="020B0606030402020204" pitchFamily="34" charset="0"/>
              </a:rPr>
              <a:t>numericInput</a:t>
            </a:r>
            <a:r>
              <a:rPr lang="en-US" sz="1900" dirty="0">
                <a:solidFill>
                  <a:schemeClr val="bg1">
                    <a:lumMod val="50000"/>
                  </a:schemeClr>
                </a:solidFill>
                <a:latin typeface="Franklin Gothic Medium Cond" panose="020B0606030402020204" pitchFamily="34" charset="0"/>
              </a:rPr>
              <a:t> to </a:t>
            </a:r>
            <a:r>
              <a:rPr lang="en-US" sz="1900" dirty="0" err="1">
                <a:solidFill>
                  <a:srgbClr val="0070C0"/>
                </a:solidFill>
                <a:latin typeface="Franklin Gothic Medium Cond" panose="020B0606030402020204" pitchFamily="34" charset="0"/>
              </a:rPr>
              <a:t>sliderInput</a:t>
            </a:r>
            <a:endParaRPr lang="en-US" sz="1900" dirty="0">
              <a:solidFill>
                <a:srgbClr val="0070C0"/>
              </a:solidFill>
              <a:latin typeface="Franklin Gothic Medium Cond" panose="020B0606030402020204" pitchFamily="34" charset="0"/>
            </a:endParaRPr>
          </a:p>
          <a:p>
            <a:endParaRPr lang="en-US" dirty="0"/>
          </a:p>
        </p:txBody>
      </p:sp>
      <p:pic>
        <p:nvPicPr>
          <p:cNvPr id="11" name="Picture 10">
            <a:extLst>
              <a:ext uri="{FF2B5EF4-FFF2-40B4-BE49-F238E27FC236}">
                <a16:creationId xmlns:a16="http://schemas.microsoft.com/office/drawing/2014/main" id="{71CBC8F9-DCDE-40E5-A87E-69DDA19417C8}"/>
              </a:ext>
            </a:extLst>
          </p:cNvPr>
          <p:cNvPicPr>
            <a:picLocks noChangeAspect="1"/>
          </p:cNvPicPr>
          <p:nvPr/>
        </p:nvPicPr>
        <p:blipFill>
          <a:blip r:embed="rId3"/>
          <a:stretch>
            <a:fillRect/>
          </a:stretch>
        </p:blipFill>
        <p:spPr>
          <a:xfrm>
            <a:off x="1228035" y="2932799"/>
            <a:ext cx="2764019" cy="459758"/>
          </a:xfrm>
          <a:prstGeom prst="rect">
            <a:avLst/>
          </a:prstGeom>
        </p:spPr>
      </p:pic>
      <p:sp>
        <p:nvSpPr>
          <p:cNvPr id="6" name="Rectangle 5">
            <a:extLst>
              <a:ext uri="{FF2B5EF4-FFF2-40B4-BE49-F238E27FC236}">
                <a16:creationId xmlns:a16="http://schemas.microsoft.com/office/drawing/2014/main" id="{8A7C0830-4618-4F57-8694-DCDA0D6683DB}"/>
              </a:ext>
            </a:extLst>
          </p:cNvPr>
          <p:cNvSpPr/>
          <p:nvPr/>
        </p:nvSpPr>
        <p:spPr>
          <a:xfrm>
            <a:off x="4724163" y="2932799"/>
            <a:ext cx="2685224" cy="155754"/>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19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581591-4244-4F09-B3AE-DE717D6CE4F9}"/>
              </a:ext>
            </a:extLst>
          </p:cNvPr>
          <p:cNvSpPr>
            <a:spLocks noGrp="1"/>
          </p:cNvSpPr>
          <p:nvPr>
            <p:ph type="title"/>
          </p:nvPr>
        </p:nvSpPr>
        <p:spPr/>
        <p:txBody>
          <a:bodyPr/>
          <a:lstStyle/>
          <a:p>
            <a:r>
              <a:rPr lang="en-US" dirty="0"/>
              <a:t>Add table that lists first 10 rows</a:t>
            </a:r>
          </a:p>
        </p:txBody>
      </p:sp>
      <p:sp>
        <p:nvSpPr>
          <p:cNvPr id="5" name="Content Placeholder 4">
            <a:extLst>
              <a:ext uri="{FF2B5EF4-FFF2-40B4-BE49-F238E27FC236}">
                <a16:creationId xmlns:a16="http://schemas.microsoft.com/office/drawing/2014/main" id="{FE7AF105-7181-4507-966E-E6C170A08E66}"/>
              </a:ext>
            </a:extLst>
          </p:cNvPr>
          <p:cNvSpPr>
            <a:spLocks noGrp="1"/>
          </p:cNvSpPr>
          <p:nvPr>
            <p:ph sz="half" idx="1"/>
          </p:nvPr>
        </p:nvSpPr>
        <p:spPr>
          <a:xfrm>
            <a:off x="1097280" y="2120900"/>
            <a:ext cx="3192618" cy="3748193"/>
          </a:xfrm>
        </p:spPr>
        <p:txBody>
          <a:bodyPr/>
          <a:lstStyle/>
          <a:p>
            <a:pPr marL="0" indent="0">
              <a:lnSpc>
                <a:spcPct val="110000"/>
              </a:lnSpc>
              <a:spcBef>
                <a:spcPts val="1200"/>
              </a:spcBef>
              <a:spcAft>
                <a:spcPts val="200"/>
              </a:spcAft>
              <a:buClr>
                <a:schemeClr val="accent1"/>
              </a:buClr>
              <a:buSzPct val="100000"/>
              <a:buNone/>
            </a:pPr>
            <a:r>
              <a:rPr lang="en-US" sz="1900" dirty="0">
                <a:solidFill>
                  <a:srgbClr val="0070C0"/>
                </a:solidFill>
                <a:latin typeface="Franklin Gothic Medium Cond" panose="020B0606030402020204" pitchFamily="34" charset="0"/>
              </a:rPr>
              <a:t>More</a:t>
            </a:r>
            <a:r>
              <a:rPr lang="en-US" sz="1900" dirty="0">
                <a:solidFill>
                  <a:schemeClr val="bg1">
                    <a:lumMod val="50000"/>
                  </a:schemeClr>
                </a:solidFill>
                <a:latin typeface="Franklin Gothic Medium Cond" panose="020B0606030402020204" pitchFamily="34" charset="0"/>
              </a:rPr>
              <a:t> </a:t>
            </a:r>
            <a:r>
              <a:rPr lang="en-US" sz="1900" dirty="0">
                <a:solidFill>
                  <a:srgbClr val="0070C0"/>
                </a:solidFill>
                <a:latin typeface="Franklin Gothic Medium Cond" panose="020B0606030402020204" pitchFamily="34" charset="0"/>
              </a:rPr>
              <a:t>complex change</a:t>
            </a:r>
            <a:r>
              <a:rPr lang="en-US" dirty="0">
                <a:solidFill>
                  <a:schemeClr val="bg1">
                    <a:lumMod val="50000"/>
                  </a:schemeClr>
                </a:solidFill>
              </a:rPr>
              <a:t>:</a:t>
            </a:r>
            <a:endParaRPr lang="en-US" sz="1900" dirty="0">
              <a:solidFill>
                <a:schemeClr val="bg1">
                  <a:lumMod val="50000"/>
                </a:schemeClr>
              </a:solidFill>
              <a:latin typeface="Franklin Gothic Medium Cond" panose="020B0606030402020204" pitchFamily="34" charset="0"/>
            </a:endParaRPr>
          </a:p>
          <a:p>
            <a:pPr marL="640080" lvl="1"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chemeClr val="bg1">
                    <a:lumMod val="50000"/>
                  </a:schemeClr>
                </a:solidFill>
                <a:latin typeface="Franklin Gothic Medium Cond" panose="020B0606030402020204" pitchFamily="34" charset="0"/>
              </a:rPr>
              <a:t>Need to </a:t>
            </a:r>
            <a:r>
              <a:rPr lang="en-US" sz="1900" dirty="0">
                <a:solidFill>
                  <a:srgbClr val="0070C0"/>
                </a:solidFill>
                <a:latin typeface="Franklin Gothic Medium Cond" panose="020B0606030402020204" pitchFamily="34" charset="0"/>
              </a:rPr>
              <a:t>keep data in its own reactive expression </a:t>
            </a:r>
            <a:r>
              <a:rPr lang="en-US" sz="1900" dirty="0">
                <a:solidFill>
                  <a:schemeClr val="bg1">
                    <a:lumMod val="50000"/>
                  </a:schemeClr>
                </a:solidFill>
                <a:latin typeface="Franklin Gothic Medium Cond" panose="020B0606030402020204" pitchFamily="34" charset="0"/>
              </a:rPr>
              <a:t>so that more than one output can use it</a:t>
            </a:r>
          </a:p>
          <a:p>
            <a:pPr marL="640080" lvl="1"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chemeClr val="bg1">
                    <a:lumMod val="50000"/>
                  </a:schemeClr>
                </a:solidFill>
                <a:latin typeface="Franklin Gothic Medium Cond" panose="020B0606030402020204" pitchFamily="34" charset="0"/>
              </a:rPr>
              <a:t>Need to </a:t>
            </a:r>
            <a:r>
              <a:rPr lang="en-US" sz="1900" dirty="0">
                <a:solidFill>
                  <a:srgbClr val="0070C0"/>
                </a:solidFill>
                <a:latin typeface="Franklin Gothic Medium Cond" panose="020B0606030402020204" pitchFamily="34" charset="0"/>
              </a:rPr>
              <a:t>render an output table</a:t>
            </a:r>
            <a:r>
              <a:rPr lang="en-US" sz="1900" dirty="0">
                <a:solidFill>
                  <a:schemeClr val="bg1">
                    <a:lumMod val="50000"/>
                  </a:schemeClr>
                </a:solidFill>
                <a:latin typeface="Franklin Gothic Medium Cond" panose="020B0606030402020204" pitchFamily="34" charset="0"/>
              </a:rPr>
              <a:t> for possible display</a:t>
            </a:r>
          </a:p>
          <a:p>
            <a:pPr marL="640080" lvl="1"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chemeClr val="bg1">
                    <a:lumMod val="50000"/>
                  </a:schemeClr>
                </a:solidFill>
                <a:latin typeface="Franklin Gothic Medium Cond" panose="020B0606030402020204" pitchFamily="34" charset="0"/>
              </a:rPr>
              <a:t>Need to </a:t>
            </a:r>
            <a:r>
              <a:rPr lang="en-US" sz="1900" dirty="0">
                <a:solidFill>
                  <a:srgbClr val="0070C0"/>
                </a:solidFill>
                <a:latin typeface="Franklin Gothic Medium Cond" panose="020B0606030402020204" pitchFamily="34" charset="0"/>
              </a:rPr>
              <a:t>formally display table </a:t>
            </a:r>
            <a:r>
              <a:rPr lang="en-US" sz="1900" dirty="0">
                <a:solidFill>
                  <a:schemeClr val="bg1">
                    <a:lumMod val="50000"/>
                  </a:schemeClr>
                </a:solidFill>
                <a:latin typeface="Franklin Gothic Medium Cond" panose="020B0606030402020204" pitchFamily="34" charset="0"/>
              </a:rPr>
              <a:t>in the UI</a:t>
            </a:r>
          </a:p>
          <a:p>
            <a:endParaRPr lang="en-US" dirty="0"/>
          </a:p>
        </p:txBody>
      </p:sp>
      <p:pic>
        <p:nvPicPr>
          <p:cNvPr id="6" name="Picture 5">
            <a:extLst>
              <a:ext uri="{FF2B5EF4-FFF2-40B4-BE49-F238E27FC236}">
                <a16:creationId xmlns:a16="http://schemas.microsoft.com/office/drawing/2014/main" id="{0F62FA72-F3A1-44E8-BC74-8B9D210C45C5}"/>
              </a:ext>
            </a:extLst>
          </p:cNvPr>
          <p:cNvPicPr>
            <a:picLocks noChangeAspect="1"/>
          </p:cNvPicPr>
          <p:nvPr/>
        </p:nvPicPr>
        <p:blipFill>
          <a:blip r:embed="rId2"/>
          <a:stretch>
            <a:fillRect/>
          </a:stretch>
        </p:blipFill>
        <p:spPr>
          <a:xfrm>
            <a:off x="111853" y="2760371"/>
            <a:ext cx="1383007" cy="1056101"/>
          </a:xfrm>
          <a:prstGeom prst="rect">
            <a:avLst/>
          </a:prstGeom>
        </p:spPr>
      </p:pic>
      <p:pic>
        <p:nvPicPr>
          <p:cNvPr id="8" name="Picture 7">
            <a:extLst>
              <a:ext uri="{FF2B5EF4-FFF2-40B4-BE49-F238E27FC236}">
                <a16:creationId xmlns:a16="http://schemas.microsoft.com/office/drawing/2014/main" id="{47DE3979-3901-4DEC-9BAB-7A61B6079D9A}"/>
              </a:ext>
            </a:extLst>
          </p:cNvPr>
          <p:cNvPicPr>
            <a:picLocks noChangeAspect="1"/>
          </p:cNvPicPr>
          <p:nvPr/>
        </p:nvPicPr>
        <p:blipFill>
          <a:blip r:embed="rId3"/>
          <a:stretch>
            <a:fillRect/>
          </a:stretch>
        </p:blipFill>
        <p:spPr>
          <a:xfrm>
            <a:off x="4703273" y="2120900"/>
            <a:ext cx="7289459" cy="4151796"/>
          </a:xfrm>
          <a:prstGeom prst="rect">
            <a:avLst/>
          </a:prstGeom>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7D9CD1DE-9BE5-46CF-A12B-C56EFB670F2F}"/>
              </a:ext>
            </a:extLst>
          </p:cNvPr>
          <p:cNvPicPr>
            <a:picLocks noChangeAspect="1"/>
          </p:cNvPicPr>
          <p:nvPr/>
        </p:nvPicPr>
        <p:blipFill>
          <a:blip r:embed="rId4"/>
          <a:stretch>
            <a:fillRect/>
          </a:stretch>
        </p:blipFill>
        <p:spPr>
          <a:xfrm>
            <a:off x="121192" y="4159244"/>
            <a:ext cx="1373669" cy="315573"/>
          </a:xfrm>
          <a:prstGeom prst="rect">
            <a:avLst/>
          </a:prstGeom>
        </p:spPr>
      </p:pic>
      <p:pic>
        <p:nvPicPr>
          <p:cNvPr id="12" name="Picture 11">
            <a:extLst>
              <a:ext uri="{FF2B5EF4-FFF2-40B4-BE49-F238E27FC236}">
                <a16:creationId xmlns:a16="http://schemas.microsoft.com/office/drawing/2014/main" id="{42551C8A-255E-41CC-85A1-D7562EEF0DBC}"/>
              </a:ext>
            </a:extLst>
          </p:cNvPr>
          <p:cNvPicPr>
            <a:picLocks noChangeAspect="1"/>
          </p:cNvPicPr>
          <p:nvPr/>
        </p:nvPicPr>
        <p:blipFill>
          <a:blip r:embed="rId5"/>
          <a:stretch>
            <a:fillRect/>
          </a:stretch>
        </p:blipFill>
        <p:spPr>
          <a:xfrm>
            <a:off x="199268" y="5027699"/>
            <a:ext cx="1337848" cy="169348"/>
          </a:xfrm>
          <a:prstGeom prst="rect">
            <a:avLst/>
          </a:prstGeom>
        </p:spPr>
      </p:pic>
      <p:sp>
        <p:nvSpPr>
          <p:cNvPr id="13" name="TextBox 12">
            <a:extLst>
              <a:ext uri="{FF2B5EF4-FFF2-40B4-BE49-F238E27FC236}">
                <a16:creationId xmlns:a16="http://schemas.microsoft.com/office/drawing/2014/main" id="{A4E89BF4-2706-46FB-8BE0-7F8C962123E3}"/>
              </a:ext>
            </a:extLst>
          </p:cNvPr>
          <p:cNvSpPr txBox="1"/>
          <p:nvPr/>
        </p:nvSpPr>
        <p:spPr>
          <a:xfrm>
            <a:off x="111853" y="5749929"/>
            <a:ext cx="1491660" cy="369332"/>
          </a:xfrm>
          <a:prstGeom prst="rect">
            <a:avLst/>
          </a:prstGeom>
          <a:noFill/>
        </p:spPr>
        <p:txBody>
          <a:bodyPr wrap="square" rtlCol="0">
            <a:spAutoFit/>
          </a:bodyPr>
          <a:lstStyle/>
          <a:p>
            <a:r>
              <a:rPr lang="en-US" sz="600" dirty="0"/>
              <a:t>Source: </a:t>
            </a:r>
            <a:r>
              <a:rPr lang="en-US" sz="600" dirty="0">
                <a:hlinkClick r:id="rId6"/>
              </a:rPr>
              <a:t>https://shiny.rstudio.com/images/shiny-cheatsheet.pdf</a:t>
            </a:r>
            <a:r>
              <a:rPr lang="en-US" sz="600" dirty="0"/>
              <a:t> </a:t>
            </a:r>
            <a:endParaRPr lang="en-US" sz="600" i="1" dirty="0"/>
          </a:p>
        </p:txBody>
      </p:sp>
      <p:cxnSp>
        <p:nvCxnSpPr>
          <p:cNvPr id="15" name="Straight Arrow Connector 14">
            <a:extLst>
              <a:ext uri="{FF2B5EF4-FFF2-40B4-BE49-F238E27FC236}">
                <a16:creationId xmlns:a16="http://schemas.microsoft.com/office/drawing/2014/main" id="{492D87A8-5A1B-4439-B6A8-523EC59B0B67}"/>
              </a:ext>
            </a:extLst>
          </p:cNvPr>
          <p:cNvCxnSpPr/>
          <p:nvPr/>
        </p:nvCxnSpPr>
        <p:spPr>
          <a:xfrm flipV="1">
            <a:off x="803356" y="5283200"/>
            <a:ext cx="0" cy="412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C60ABF8-8EC2-4531-803D-CC3A454549BC}"/>
              </a:ext>
            </a:extLst>
          </p:cNvPr>
          <p:cNvSpPr/>
          <p:nvPr/>
        </p:nvSpPr>
        <p:spPr>
          <a:xfrm>
            <a:off x="5049893" y="3374558"/>
            <a:ext cx="1629543" cy="286965"/>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5B85AC-B4F6-47D8-AB9A-2CC2788EB665}"/>
              </a:ext>
            </a:extLst>
          </p:cNvPr>
          <p:cNvSpPr/>
          <p:nvPr/>
        </p:nvSpPr>
        <p:spPr>
          <a:xfrm>
            <a:off x="5049892" y="3970652"/>
            <a:ext cx="1629543" cy="243796"/>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9D11E7-38EA-4188-B5E7-16527E07D903}"/>
              </a:ext>
            </a:extLst>
          </p:cNvPr>
          <p:cNvSpPr/>
          <p:nvPr/>
        </p:nvSpPr>
        <p:spPr>
          <a:xfrm>
            <a:off x="5187910" y="3818024"/>
            <a:ext cx="734105" cy="82893"/>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00638F-BBF5-482B-80C2-FE806BC00EAA}"/>
              </a:ext>
            </a:extLst>
          </p:cNvPr>
          <p:cNvSpPr/>
          <p:nvPr/>
        </p:nvSpPr>
        <p:spPr>
          <a:xfrm>
            <a:off x="5049891" y="3048579"/>
            <a:ext cx="1087969" cy="90992"/>
          </a:xfrm>
          <a:prstGeom prst="rect">
            <a:avLst/>
          </a:prstGeom>
          <a:solidFill>
            <a:srgbClr val="FFFF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171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782803-45C0-4F56-A52F-95D1A6CDA5A9}"/>
              </a:ext>
            </a:extLst>
          </p:cNvPr>
          <p:cNvPicPr>
            <a:picLocks noChangeAspect="1"/>
          </p:cNvPicPr>
          <p:nvPr/>
        </p:nvPicPr>
        <p:blipFill>
          <a:blip r:embed="rId2"/>
          <a:stretch>
            <a:fillRect/>
          </a:stretch>
        </p:blipFill>
        <p:spPr>
          <a:xfrm>
            <a:off x="5000486" y="353305"/>
            <a:ext cx="6544643" cy="5789077"/>
          </a:xfrm>
          <a:prstGeom prst="rect">
            <a:avLst/>
          </a:prstGeom>
          <a:ln>
            <a:solidFill>
              <a:schemeClr val="accent1"/>
            </a:solidFill>
          </a:ln>
          <a:effectLst>
            <a:outerShdw blurRad="50800" dist="38100" dir="2700000" algn="tl" rotWithShape="0">
              <a:prstClr val="black">
                <a:alpha val="40000"/>
              </a:prstClr>
            </a:outerShdw>
          </a:effectLst>
        </p:spPr>
      </p:pic>
      <p:sp>
        <p:nvSpPr>
          <p:cNvPr id="6" name="Content Placeholder 4">
            <a:extLst>
              <a:ext uri="{FF2B5EF4-FFF2-40B4-BE49-F238E27FC236}">
                <a16:creationId xmlns:a16="http://schemas.microsoft.com/office/drawing/2014/main" id="{9F9575BD-C7CE-40BB-B2BC-D62A532EB010}"/>
              </a:ext>
            </a:extLst>
          </p:cNvPr>
          <p:cNvSpPr txBox="1">
            <a:spLocks/>
          </p:cNvSpPr>
          <p:nvPr/>
        </p:nvSpPr>
        <p:spPr>
          <a:xfrm>
            <a:off x="438697" y="277239"/>
            <a:ext cx="4289994" cy="587040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Franklin Gothic Medium Cond" panose="020B0606030402020204" pitchFamily="34" charset="0"/>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Franklin Gothic Medium Cond" panose="020B0606030402020204" pitchFamily="34" charset="0"/>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82880" indent="-182880">
              <a:buFont typeface="Wingdings" panose="05000000000000000000" pitchFamily="2" charset="2"/>
              <a:buChar char="§"/>
            </a:pPr>
            <a:r>
              <a:rPr lang="en-US" dirty="0"/>
              <a:t>Great resource for reference is the </a:t>
            </a:r>
            <a:r>
              <a:rPr lang="en-US" dirty="0">
                <a:solidFill>
                  <a:srgbClr val="0070C0"/>
                </a:solidFill>
              </a:rPr>
              <a:t>Shiny Gallery</a:t>
            </a:r>
            <a:r>
              <a:rPr lang="en-US" dirty="0"/>
              <a:t> at</a:t>
            </a:r>
            <a:r>
              <a:rPr lang="en-US" dirty="0">
                <a:solidFill>
                  <a:schemeClr val="tx1"/>
                </a:solidFill>
              </a:rPr>
              <a:t> </a:t>
            </a:r>
            <a:r>
              <a:rPr lang="en-US" dirty="0">
                <a:solidFill>
                  <a:srgbClr val="0070C0"/>
                </a:solidFill>
              </a:rPr>
              <a:t>https://shiny.rstudio.com/gallery/</a:t>
            </a:r>
          </a:p>
          <a:p>
            <a:pPr marL="182880" indent="-182880">
              <a:buFont typeface="Wingdings" panose="05000000000000000000" pitchFamily="2" charset="2"/>
              <a:buChar char="§"/>
            </a:pPr>
            <a:r>
              <a:rPr lang="en-US" dirty="0"/>
              <a:t>Examples of many of the input and output widgets, with code!</a:t>
            </a:r>
          </a:p>
          <a:p>
            <a:pPr marL="182880" indent="-182880">
              <a:buFont typeface="Wingdings" panose="05000000000000000000" pitchFamily="2" charset="2"/>
              <a:buChar char="§"/>
            </a:pPr>
            <a:r>
              <a:rPr lang="en-US" dirty="0"/>
              <a:t>All are informative to </a:t>
            </a:r>
            <a:r>
              <a:rPr lang="en-US" dirty="0">
                <a:solidFill>
                  <a:srgbClr val="0070C0"/>
                </a:solidFill>
              </a:rPr>
              <a:t>see the potential for input/output options</a:t>
            </a:r>
            <a:r>
              <a:rPr lang="en-US" dirty="0"/>
              <a:t>. We will briefly review the following:</a:t>
            </a:r>
          </a:p>
          <a:p>
            <a:pPr marL="475488" lvl="1">
              <a:buFont typeface="Wingdings" panose="05000000000000000000" pitchFamily="2" charset="2"/>
              <a:buChar char="§"/>
            </a:pPr>
            <a:r>
              <a:rPr lang="en-US" dirty="0">
                <a:solidFill>
                  <a:srgbClr val="0070C0"/>
                </a:solidFill>
              </a:rPr>
              <a:t>Widget Gallery </a:t>
            </a:r>
            <a:r>
              <a:rPr lang="en-US" dirty="0"/>
              <a:t>shows examples of all</a:t>
            </a:r>
          </a:p>
          <a:p>
            <a:pPr marL="475488" lvl="1">
              <a:buFont typeface="Wingdings" panose="05000000000000000000" pitchFamily="2" charset="2"/>
              <a:buChar char="§"/>
            </a:pPr>
            <a:r>
              <a:rPr lang="en-US" dirty="0">
                <a:solidFill>
                  <a:srgbClr val="0070C0"/>
                </a:solidFill>
              </a:rPr>
              <a:t>Widgets</a:t>
            </a:r>
            <a:r>
              <a:rPr lang="en-US" dirty="0"/>
              <a:t> shows an example of using an action button for signaling Shiny to make changes</a:t>
            </a:r>
          </a:p>
          <a:p>
            <a:pPr marL="475488" lvl="1">
              <a:buFont typeface="Wingdings" panose="05000000000000000000" pitchFamily="2" charset="2"/>
              <a:buChar char="§"/>
            </a:pPr>
            <a:r>
              <a:rPr lang="en-US" dirty="0" err="1">
                <a:solidFill>
                  <a:srgbClr val="0070C0"/>
                </a:solidFill>
              </a:rPr>
              <a:t>MathJax</a:t>
            </a:r>
            <a:r>
              <a:rPr lang="en-US" dirty="0"/>
              <a:t> shows how to embed equations</a:t>
            </a:r>
          </a:p>
          <a:p>
            <a:pPr marL="475488" lvl="1">
              <a:buFont typeface="Wingdings" panose="05000000000000000000" pitchFamily="2" charset="2"/>
              <a:buChar char="§"/>
            </a:pPr>
            <a:endParaRPr lang="en-US" dirty="0"/>
          </a:p>
          <a:p>
            <a:pPr marL="475488" lvl="1">
              <a:buFont typeface="Wingdings" panose="05000000000000000000" pitchFamily="2" charset="2"/>
              <a:buChar char="§"/>
            </a:pPr>
            <a:endParaRPr lang="en-US" dirty="0"/>
          </a:p>
        </p:txBody>
      </p:sp>
    </p:spTree>
    <p:extLst>
      <p:ext uri="{BB962C8B-B14F-4D97-AF65-F5344CB8AC3E}">
        <p14:creationId xmlns:p14="http://schemas.microsoft.com/office/powerpoint/2010/main" val="209188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D70FC4-FD3D-4C45-B4A3-37679CD81B87}"/>
              </a:ext>
            </a:extLst>
          </p:cNvPr>
          <p:cNvSpPr>
            <a:spLocks noGrp="1"/>
          </p:cNvSpPr>
          <p:nvPr>
            <p:ph type="title"/>
          </p:nvPr>
        </p:nvSpPr>
        <p:spPr/>
        <p:txBody>
          <a:bodyPr/>
          <a:lstStyle/>
          <a:p>
            <a:r>
              <a:rPr lang="en-US" dirty="0"/>
              <a:t>My Background</a:t>
            </a:r>
          </a:p>
        </p:txBody>
      </p:sp>
      <p:sp>
        <p:nvSpPr>
          <p:cNvPr id="5" name="Content Placeholder 4">
            <a:extLst>
              <a:ext uri="{FF2B5EF4-FFF2-40B4-BE49-F238E27FC236}">
                <a16:creationId xmlns:a16="http://schemas.microsoft.com/office/drawing/2014/main" id="{BFBC8CF5-D70A-49C3-8E48-BB700CB486A5}"/>
              </a:ext>
            </a:extLst>
          </p:cNvPr>
          <p:cNvSpPr>
            <a:spLocks noGrp="1"/>
          </p:cNvSpPr>
          <p:nvPr>
            <p:ph sz="half" idx="1"/>
          </p:nvPr>
        </p:nvSpPr>
        <p:spPr>
          <a:xfrm>
            <a:off x="6373590" y="2097353"/>
            <a:ext cx="4639736" cy="3748193"/>
          </a:xfrm>
        </p:spPr>
        <p:txBody>
          <a:bodyPr>
            <a:normAutofit/>
          </a:bodyPr>
          <a:lstStyle/>
          <a:p>
            <a:pPr marL="182880" indent="-182880">
              <a:buFont typeface="Wingdings" panose="05000000000000000000" pitchFamily="2" charset="2"/>
              <a:buChar char="§"/>
            </a:pPr>
            <a:r>
              <a:rPr lang="en-US" dirty="0"/>
              <a:t>SVP, Analytics &amp; Data Science at Cardlytics</a:t>
            </a:r>
          </a:p>
          <a:p>
            <a:pPr marL="475488" lvl="1">
              <a:buFont typeface="Wingdings" panose="05000000000000000000" pitchFamily="2" charset="2"/>
              <a:buChar char="§"/>
            </a:pPr>
            <a:r>
              <a:rPr lang="en-US" dirty="0"/>
              <a:t>https://www.linkedin.com/in/warrenhearnes/</a:t>
            </a:r>
          </a:p>
          <a:p>
            <a:pPr marL="182880" indent="-182880">
              <a:buFont typeface="Wingdings" panose="05000000000000000000" pitchFamily="2" charset="2"/>
              <a:buChar char="§"/>
            </a:pPr>
            <a:r>
              <a:rPr lang="en-US" dirty="0"/>
              <a:t>Been in ATL for past 29 years for grad school, then on to work and raise a family:</a:t>
            </a:r>
          </a:p>
          <a:p>
            <a:pPr lvl="1">
              <a:buFont typeface="Wingdings" panose="05000000000000000000" pitchFamily="2" charset="2"/>
              <a:buChar char="§"/>
            </a:pPr>
            <a:r>
              <a:rPr lang="en-US" b="1" dirty="0"/>
              <a:t>Georgia Tech </a:t>
            </a:r>
            <a:r>
              <a:rPr lang="en-US" dirty="0"/>
              <a:t>(MS OR, PhD IE), 1992-1999</a:t>
            </a:r>
          </a:p>
          <a:p>
            <a:pPr lvl="1">
              <a:buFont typeface="Wingdings" panose="05000000000000000000" pitchFamily="2" charset="2"/>
              <a:buChar char="§"/>
            </a:pPr>
            <a:r>
              <a:rPr lang="en-US" b="1" dirty="0"/>
              <a:t>Lucent Technologies</a:t>
            </a:r>
            <a:r>
              <a:rPr lang="en-US" dirty="0"/>
              <a:t>, 1998-2003</a:t>
            </a:r>
          </a:p>
          <a:p>
            <a:pPr lvl="1">
              <a:buFont typeface="Wingdings" panose="05000000000000000000" pitchFamily="2" charset="2"/>
              <a:buChar char="§"/>
            </a:pPr>
            <a:r>
              <a:rPr lang="en-US" b="1" dirty="0"/>
              <a:t>UPS</a:t>
            </a:r>
            <a:r>
              <a:rPr lang="en-US" dirty="0"/>
              <a:t>, 2003-2011</a:t>
            </a:r>
          </a:p>
          <a:p>
            <a:pPr lvl="1">
              <a:buFont typeface="Wingdings" panose="05000000000000000000" pitchFamily="2" charset="2"/>
              <a:buChar char="§"/>
            </a:pPr>
            <a:r>
              <a:rPr lang="en-US" b="1" dirty="0"/>
              <a:t>The Home Depot</a:t>
            </a:r>
            <a:r>
              <a:rPr lang="en-US" dirty="0"/>
              <a:t>, 2011</a:t>
            </a:r>
          </a:p>
          <a:p>
            <a:pPr lvl="1">
              <a:buFont typeface="Wingdings" panose="05000000000000000000" pitchFamily="2" charset="2"/>
              <a:buChar char="§"/>
            </a:pPr>
            <a:r>
              <a:rPr lang="en-US" b="1" dirty="0"/>
              <a:t>Cardlytics</a:t>
            </a:r>
            <a:r>
              <a:rPr lang="en-US" dirty="0"/>
              <a:t>, 2011-present</a:t>
            </a:r>
          </a:p>
        </p:txBody>
      </p:sp>
      <p:sp>
        <p:nvSpPr>
          <p:cNvPr id="6" name="Content Placeholder 5">
            <a:extLst>
              <a:ext uri="{FF2B5EF4-FFF2-40B4-BE49-F238E27FC236}">
                <a16:creationId xmlns:a16="http://schemas.microsoft.com/office/drawing/2014/main" id="{F4C2E06E-0FDD-4F28-A78A-1B6B1AE25C58}"/>
              </a:ext>
            </a:extLst>
          </p:cNvPr>
          <p:cNvSpPr>
            <a:spLocks noGrp="1"/>
          </p:cNvSpPr>
          <p:nvPr>
            <p:ph sz="half" idx="2"/>
          </p:nvPr>
        </p:nvSpPr>
        <p:spPr>
          <a:xfrm>
            <a:off x="1178674" y="2097353"/>
            <a:ext cx="4639736" cy="4223934"/>
          </a:xfrm>
        </p:spPr>
        <p:txBody>
          <a:bodyPr>
            <a:normAutofit/>
          </a:bodyPr>
          <a:lstStyle/>
          <a:p>
            <a:pPr marL="182880" indent="-182880">
              <a:buFont typeface="Wingdings" panose="05000000000000000000" pitchFamily="2" charset="2"/>
              <a:buChar char="§"/>
            </a:pPr>
            <a:r>
              <a:rPr lang="en-US" dirty="0">
                <a:solidFill>
                  <a:srgbClr val="0070C0"/>
                </a:solidFill>
              </a:rPr>
              <a:t>Self-taught R user w/7 years exp. in the language</a:t>
            </a:r>
          </a:p>
          <a:p>
            <a:pPr marL="182880" indent="-182880">
              <a:buFont typeface="Wingdings" panose="05000000000000000000" pitchFamily="2" charset="2"/>
              <a:buChar char="§"/>
            </a:pPr>
            <a:r>
              <a:rPr lang="en-US" u="sng" dirty="0">
                <a:solidFill>
                  <a:srgbClr val="0070C0"/>
                </a:solidFill>
              </a:rPr>
              <a:t>Not an expert</a:t>
            </a:r>
            <a:r>
              <a:rPr lang="en-US" dirty="0">
                <a:solidFill>
                  <a:srgbClr val="0070C0"/>
                </a:solidFill>
              </a:rPr>
              <a:t> in Shiny, building UIs, or creating visualizations, but definitely enjoy turning prototypes into workable solutions</a:t>
            </a:r>
          </a:p>
          <a:p>
            <a:pPr marL="182880" indent="-182880">
              <a:buFont typeface="Wingdings" panose="05000000000000000000" pitchFamily="2" charset="2"/>
              <a:buChar char="§"/>
            </a:pPr>
            <a:r>
              <a:rPr lang="en-US" dirty="0"/>
              <a:t>Interests include:</a:t>
            </a:r>
          </a:p>
          <a:p>
            <a:pPr marL="475488" lvl="1">
              <a:buFont typeface="Wingdings" panose="05000000000000000000" pitchFamily="2" charset="2"/>
              <a:buChar char="§"/>
            </a:pPr>
            <a:r>
              <a:rPr lang="en-US" dirty="0"/>
              <a:t>Machine learning</a:t>
            </a:r>
          </a:p>
          <a:p>
            <a:pPr marL="475488" lvl="1">
              <a:buFont typeface="Wingdings" panose="05000000000000000000" pitchFamily="2" charset="2"/>
              <a:buChar char="§"/>
            </a:pPr>
            <a:r>
              <a:rPr lang="en-US" dirty="0"/>
              <a:t>Reinforcement learning</a:t>
            </a:r>
          </a:p>
          <a:p>
            <a:pPr marL="475488" lvl="1">
              <a:buFont typeface="Wingdings" panose="05000000000000000000" pitchFamily="2" charset="2"/>
              <a:buChar char="§"/>
            </a:pPr>
            <a:r>
              <a:rPr lang="en-US" dirty="0"/>
              <a:t>Optimization</a:t>
            </a:r>
          </a:p>
          <a:p>
            <a:pPr marL="475488" lvl="1">
              <a:buFont typeface="Wingdings" panose="05000000000000000000" pitchFamily="2" charset="2"/>
              <a:buChar char="§"/>
            </a:pPr>
            <a:r>
              <a:rPr lang="en-US" dirty="0"/>
              <a:t>Data visualization</a:t>
            </a:r>
          </a:p>
          <a:p>
            <a:pPr marL="475488" lvl="1">
              <a:buFont typeface="Wingdings" panose="05000000000000000000" pitchFamily="2" charset="2"/>
              <a:buChar char="§"/>
            </a:pPr>
            <a:r>
              <a:rPr lang="en-US" dirty="0"/>
              <a:t>Simulation</a:t>
            </a:r>
          </a:p>
          <a:p>
            <a:pPr marL="475488" lvl="1">
              <a:buFont typeface="Wingdings" panose="05000000000000000000" pitchFamily="2" charset="2"/>
              <a:buChar char="§"/>
            </a:pPr>
            <a:r>
              <a:rPr lang="en-US" dirty="0"/>
              <a:t>Fuzzy sets</a:t>
            </a:r>
          </a:p>
          <a:p>
            <a:endParaRPr lang="en-US" dirty="0"/>
          </a:p>
        </p:txBody>
      </p:sp>
      <p:pic>
        <p:nvPicPr>
          <p:cNvPr id="8" name="Picture 7">
            <a:extLst>
              <a:ext uri="{FF2B5EF4-FFF2-40B4-BE49-F238E27FC236}">
                <a16:creationId xmlns:a16="http://schemas.microsoft.com/office/drawing/2014/main" id="{6CB363FF-A37D-4A80-B006-A5EEF73AFF2F}"/>
              </a:ext>
            </a:extLst>
          </p:cNvPr>
          <p:cNvPicPr>
            <a:picLocks noChangeAspect="1"/>
          </p:cNvPicPr>
          <p:nvPr/>
        </p:nvPicPr>
        <p:blipFill>
          <a:blip r:embed="rId2"/>
          <a:stretch>
            <a:fillRect/>
          </a:stretch>
        </p:blipFill>
        <p:spPr>
          <a:xfrm>
            <a:off x="9034115" y="4428618"/>
            <a:ext cx="1886097" cy="1892669"/>
          </a:xfrm>
          <a:prstGeom prst="rect">
            <a:avLst/>
          </a:prstGeom>
        </p:spPr>
      </p:pic>
    </p:spTree>
    <p:extLst>
      <p:ext uri="{BB962C8B-B14F-4D97-AF65-F5344CB8AC3E}">
        <p14:creationId xmlns:p14="http://schemas.microsoft.com/office/powerpoint/2010/main" val="3629495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9F9575BD-C7CE-40BB-B2BC-D62A532EB010}"/>
              </a:ext>
            </a:extLst>
          </p:cNvPr>
          <p:cNvSpPr txBox="1">
            <a:spLocks/>
          </p:cNvSpPr>
          <p:nvPr/>
        </p:nvSpPr>
        <p:spPr>
          <a:xfrm>
            <a:off x="438697" y="277239"/>
            <a:ext cx="4289994" cy="587040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Franklin Gothic Medium Cond" panose="020B0606030402020204" pitchFamily="34" charset="0"/>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Franklin Gothic Medium Cond" panose="020B0606030402020204" pitchFamily="34" charset="0"/>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82880" indent="-182880">
              <a:buFont typeface="Wingdings" panose="05000000000000000000" pitchFamily="2" charset="2"/>
              <a:buChar char="§"/>
            </a:pPr>
            <a:r>
              <a:rPr lang="en-US" dirty="0"/>
              <a:t>Great resource for reference is the </a:t>
            </a:r>
            <a:r>
              <a:rPr lang="en-US" dirty="0">
                <a:solidFill>
                  <a:srgbClr val="0070C0"/>
                </a:solidFill>
              </a:rPr>
              <a:t>Shiny Gallery</a:t>
            </a:r>
            <a:r>
              <a:rPr lang="en-US" dirty="0"/>
              <a:t> at</a:t>
            </a:r>
            <a:r>
              <a:rPr lang="en-US" dirty="0">
                <a:solidFill>
                  <a:schemeClr val="tx1"/>
                </a:solidFill>
              </a:rPr>
              <a:t> </a:t>
            </a:r>
            <a:r>
              <a:rPr lang="en-US" dirty="0">
                <a:solidFill>
                  <a:srgbClr val="0070C0"/>
                </a:solidFill>
              </a:rPr>
              <a:t>https://shiny.rstudio.com/gallery/</a:t>
            </a:r>
          </a:p>
          <a:p>
            <a:pPr marL="182880" indent="-182880">
              <a:buFont typeface="Wingdings" panose="05000000000000000000" pitchFamily="2" charset="2"/>
              <a:buChar char="§"/>
            </a:pPr>
            <a:r>
              <a:rPr lang="en-US" dirty="0"/>
              <a:t>You have flexibility in how the UI looks and behaves as well!</a:t>
            </a:r>
          </a:p>
          <a:p>
            <a:pPr marL="182880" indent="-182880">
              <a:buFont typeface="Wingdings" panose="05000000000000000000" pitchFamily="2" charset="2"/>
              <a:buChar char="§"/>
            </a:pPr>
            <a:r>
              <a:rPr lang="en-US" dirty="0"/>
              <a:t>All are informative to </a:t>
            </a:r>
            <a:r>
              <a:rPr lang="en-US" dirty="0">
                <a:solidFill>
                  <a:srgbClr val="0070C0"/>
                </a:solidFill>
              </a:rPr>
              <a:t>see the potential for ways to customize how the UI looks</a:t>
            </a:r>
            <a:r>
              <a:rPr lang="en-US" dirty="0"/>
              <a:t>. We will briefly review the following:</a:t>
            </a:r>
          </a:p>
          <a:p>
            <a:pPr marL="475488" lvl="1">
              <a:buFont typeface="Wingdings" panose="05000000000000000000" pitchFamily="2" charset="2"/>
              <a:buChar char="§"/>
            </a:pPr>
            <a:r>
              <a:rPr lang="en-US" dirty="0" err="1">
                <a:solidFill>
                  <a:srgbClr val="0070C0"/>
                </a:solidFill>
              </a:rPr>
              <a:t>Tabsets</a:t>
            </a:r>
            <a:r>
              <a:rPr lang="en-US" dirty="0">
                <a:solidFill>
                  <a:srgbClr val="0070C0"/>
                </a:solidFill>
              </a:rPr>
              <a:t> </a:t>
            </a:r>
            <a:r>
              <a:rPr lang="en-US" dirty="0"/>
              <a:t>shows how to create a tabbed UI</a:t>
            </a:r>
          </a:p>
          <a:p>
            <a:pPr marL="475488" lvl="1">
              <a:buFont typeface="Wingdings" panose="05000000000000000000" pitchFamily="2" charset="2"/>
              <a:buChar char="§"/>
            </a:pPr>
            <a:r>
              <a:rPr lang="en-US" dirty="0">
                <a:solidFill>
                  <a:srgbClr val="0070C0"/>
                </a:solidFill>
              </a:rPr>
              <a:t>Including HTML</a:t>
            </a:r>
            <a:r>
              <a:rPr lang="en-US" dirty="0"/>
              <a:t> shows how to embed text and HTML into the app</a:t>
            </a:r>
          </a:p>
          <a:p>
            <a:pPr marL="475488" lvl="1">
              <a:buFont typeface="Wingdings" panose="05000000000000000000" pitchFamily="2" charset="2"/>
              <a:buChar char="§"/>
            </a:pPr>
            <a:r>
              <a:rPr lang="en-US" dirty="0">
                <a:solidFill>
                  <a:srgbClr val="0070C0"/>
                </a:solidFill>
              </a:rPr>
              <a:t>Shiny Theme Selector</a:t>
            </a:r>
            <a:r>
              <a:rPr lang="en-US" dirty="0"/>
              <a:t> shows examples of different themes available ready-to-go</a:t>
            </a:r>
          </a:p>
          <a:p>
            <a:pPr marL="475488" lvl="1">
              <a:buFont typeface="Wingdings" panose="05000000000000000000" pitchFamily="2" charset="2"/>
              <a:buChar char="§"/>
            </a:pPr>
            <a:r>
              <a:rPr lang="en-US" dirty="0">
                <a:solidFill>
                  <a:srgbClr val="0070C0"/>
                </a:solidFill>
              </a:rPr>
              <a:t>Dynamic UI </a:t>
            </a:r>
            <a:r>
              <a:rPr lang="en-US" dirty="0"/>
              <a:t>shows how to change the UI based on other inputs</a:t>
            </a:r>
          </a:p>
          <a:p>
            <a:pPr marL="475488" lvl="1">
              <a:buFont typeface="Wingdings" panose="05000000000000000000" pitchFamily="2" charset="2"/>
              <a:buChar char="§"/>
            </a:pPr>
            <a:endParaRPr lang="en-US" dirty="0"/>
          </a:p>
          <a:p>
            <a:pPr marL="475488" lvl="1">
              <a:buFont typeface="Wingdings" panose="05000000000000000000" pitchFamily="2" charset="2"/>
              <a:buChar char="§"/>
            </a:pPr>
            <a:endParaRPr lang="en-US" dirty="0"/>
          </a:p>
        </p:txBody>
      </p:sp>
      <p:pic>
        <p:nvPicPr>
          <p:cNvPr id="2" name="Picture 1">
            <a:extLst>
              <a:ext uri="{FF2B5EF4-FFF2-40B4-BE49-F238E27FC236}">
                <a16:creationId xmlns:a16="http://schemas.microsoft.com/office/drawing/2014/main" id="{8292EBD9-3C74-49B6-A526-1CB7F41148B9}"/>
              </a:ext>
            </a:extLst>
          </p:cNvPr>
          <p:cNvPicPr>
            <a:picLocks noChangeAspect="1"/>
          </p:cNvPicPr>
          <p:nvPr/>
        </p:nvPicPr>
        <p:blipFill>
          <a:blip r:embed="rId2"/>
          <a:stretch>
            <a:fillRect/>
          </a:stretch>
        </p:blipFill>
        <p:spPr>
          <a:xfrm>
            <a:off x="5080459" y="277239"/>
            <a:ext cx="6358887" cy="5986677"/>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978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BA3491F-A6CB-4C46-9F1D-E08B55B2D610}"/>
              </a:ext>
            </a:extLst>
          </p:cNvPr>
          <p:cNvSpPr txBox="1"/>
          <p:nvPr/>
        </p:nvSpPr>
        <p:spPr>
          <a:xfrm>
            <a:off x="3850834" y="2509902"/>
            <a:ext cx="3766609" cy="2339358"/>
          </a:xfrm>
          <a:prstGeom prst="rect">
            <a:avLst/>
          </a:prstGeom>
          <a:noFill/>
        </p:spPr>
        <p:txBody>
          <a:bodyPr wrap="none" rtlCol="0">
            <a:spAutoFit/>
          </a:bodyPr>
          <a:lstStyle/>
          <a:p>
            <a:r>
              <a:rPr lang="en-US" sz="1900" dirty="0">
                <a:solidFill>
                  <a:schemeClr val="bg1">
                    <a:lumMod val="50000"/>
                  </a:schemeClr>
                </a:solidFill>
                <a:latin typeface="Franklin Gothic Medium Cond" panose="020B0606030402020204" pitchFamily="34" charset="0"/>
              </a:rPr>
              <a:t>Switch to Purchase Intelligence demo:</a:t>
            </a:r>
          </a:p>
          <a:p>
            <a:pPr marL="182880"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chemeClr val="bg1">
                    <a:lumMod val="50000"/>
                  </a:schemeClr>
                </a:solidFill>
                <a:latin typeface="Franklin Gothic Medium Cond" panose="020B0606030402020204" pitchFamily="34" charset="0"/>
              </a:rPr>
              <a:t>Deployed to Shiny Server Open Source</a:t>
            </a:r>
          </a:p>
          <a:p>
            <a:pPr marL="182880"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chemeClr val="bg1">
                    <a:lumMod val="50000"/>
                  </a:schemeClr>
                </a:solidFill>
                <a:latin typeface="Franklin Gothic Medium Cond" panose="020B0606030402020204" pitchFamily="34" charset="0"/>
              </a:rPr>
              <a:t>Tabbed UI</a:t>
            </a:r>
          </a:p>
          <a:p>
            <a:pPr marL="182880"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chemeClr val="bg1">
                    <a:lumMod val="50000"/>
                  </a:schemeClr>
                </a:solidFill>
                <a:latin typeface="Franklin Gothic Medium Cond" panose="020B0606030402020204" pitchFamily="34" charset="0"/>
              </a:rPr>
              <a:t>Action button example</a:t>
            </a:r>
          </a:p>
          <a:p>
            <a:pPr marL="182880" indent="-182880">
              <a:lnSpc>
                <a:spcPct val="110000"/>
              </a:lnSpc>
              <a:spcBef>
                <a:spcPts val="1200"/>
              </a:spcBef>
              <a:spcAft>
                <a:spcPts val="200"/>
              </a:spcAft>
              <a:buClr>
                <a:schemeClr val="accent1"/>
              </a:buClr>
              <a:buSzPct val="100000"/>
              <a:buFont typeface="Wingdings" panose="05000000000000000000" pitchFamily="2" charset="2"/>
              <a:buChar char="§"/>
            </a:pPr>
            <a:r>
              <a:rPr lang="en-US" sz="1900" dirty="0">
                <a:solidFill>
                  <a:schemeClr val="bg1">
                    <a:lumMod val="50000"/>
                  </a:schemeClr>
                </a:solidFill>
                <a:latin typeface="Franklin Gothic Medium Cond" panose="020B0606030402020204" pitchFamily="34" charset="0"/>
              </a:rPr>
              <a:t>Text, charts, etc. in output</a:t>
            </a:r>
          </a:p>
        </p:txBody>
      </p:sp>
    </p:spTree>
    <p:extLst>
      <p:ext uri="{BB962C8B-B14F-4D97-AF65-F5344CB8AC3E}">
        <p14:creationId xmlns:p14="http://schemas.microsoft.com/office/powerpoint/2010/main" val="3520713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FE0807-CFB5-44D2-93AB-3C5531F7CD32}"/>
              </a:ext>
            </a:extLst>
          </p:cNvPr>
          <p:cNvSpPr>
            <a:spLocks noGrp="1"/>
          </p:cNvSpPr>
          <p:nvPr>
            <p:ph type="title"/>
          </p:nvPr>
        </p:nvSpPr>
        <p:spPr/>
        <p:txBody>
          <a:bodyPr/>
          <a:lstStyle/>
          <a:p>
            <a:r>
              <a:rPr lang="en-US"/>
              <a:t>Deployment Options</a:t>
            </a:r>
            <a:endParaRPr lang="en-US" dirty="0"/>
          </a:p>
        </p:txBody>
      </p:sp>
      <p:sp>
        <p:nvSpPr>
          <p:cNvPr id="5" name="Text Placeholder 4">
            <a:extLst>
              <a:ext uri="{FF2B5EF4-FFF2-40B4-BE49-F238E27FC236}">
                <a16:creationId xmlns:a16="http://schemas.microsoft.com/office/drawing/2014/main" id="{9A3A850E-7131-4C54-A858-358E6FFFA6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0505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7805F-E5B5-484C-B294-EEAAA2BB3FAE}"/>
              </a:ext>
            </a:extLst>
          </p:cNvPr>
          <p:cNvSpPr>
            <a:spLocks noGrp="1"/>
          </p:cNvSpPr>
          <p:nvPr>
            <p:ph type="title"/>
          </p:nvPr>
        </p:nvSpPr>
        <p:spPr/>
        <p:txBody>
          <a:bodyPr/>
          <a:lstStyle/>
          <a:p>
            <a:r>
              <a:rPr lang="en-US" dirty="0"/>
              <a:t>Several different options for deployment</a:t>
            </a:r>
          </a:p>
        </p:txBody>
      </p:sp>
      <p:sp>
        <p:nvSpPr>
          <p:cNvPr id="6" name="Content Placeholder 4">
            <a:extLst>
              <a:ext uri="{FF2B5EF4-FFF2-40B4-BE49-F238E27FC236}">
                <a16:creationId xmlns:a16="http://schemas.microsoft.com/office/drawing/2014/main" id="{9ED2B731-00C4-4F5B-9E1D-58CA99B1BD09}"/>
              </a:ext>
            </a:extLst>
          </p:cNvPr>
          <p:cNvSpPr>
            <a:spLocks noGrp="1"/>
          </p:cNvSpPr>
          <p:nvPr>
            <p:ph sz="half" idx="1"/>
          </p:nvPr>
        </p:nvSpPr>
        <p:spPr>
          <a:xfrm>
            <a:off x="1196407" y="2044344"/>
            <a:ext cx="4639736" cy="3960085"/>
          </a:xfrm>
        </p:spPr>
        <p:txBody>
          <a:bodyPr>
            <a:normAutofit fontScale="85000" lnSpcReduction="20000"/>
          </a:bodyPr>
          <a:lstStyle/>
          <a:p>
            <a:pPr marL="182880" indent="-182880">
              <a:buFont typeface="Wingdings" panose="05000000000000000000" pitchFamily="2" charset="2"/>
              <a:buChar char="§"/>
            </a:pPr>
            <a:endParaRPr lang="en-US" dirty="0">
              <a:solidFill>
                <a:srgbClr val="0070C0"/>
              </a:solidFill>
            </a:endParaRPr>
          </a:p>
          <a:p>
            <a:pPr marL="182880" indent="-182880">
              <a:buFont typeface="Wingdings" panose="05000000000000000000" pitchFamily="2" charset="2"/>
              <a:buChar char="§"/>
            </a:pPr>
            <a:r>
              <a:rPr lang="en-US" dirty="0">
                <a:solidFill>
                  <a:srgbClr val="0070C0"/>
                </a:solidFill>
              </a:rPr>
              <a:t>RStudio Desktop</a:t>
            </a:r>
          </a:p>
          <a:p>
            <a:pPr marL="475488" lvl="1">
              <a:buFont typeface="Wingdings" panose="05000000000000000000" pitchFamily="2" charset="2"/>
              <a:buChar char="§"/>
            </a:pPr>
            <a:r>
              <a:rPr lang="en-US" dirty="0"/>
              <a:t>Deploy your code so that someone else can retrieve it and run the app on their RStudio installation</a:t>
            </a:r>
          </a:p>
          <a:p>
            <a:pPr marL="182880" indent="-182880">
              <a:buFont typeface="Wingdings" panose="05000000000000000000" pitchFamily="2" charset="2"/>
              <a:buChar char="§"/>
            </a:pPr>
            <a:r>
              <a:rPr lang="en-US" dirty="0">
                <a:solidFill>
                  <a:srgbClr val="0070C0"/>
                </a:solidFill>
              </a:rPr>
              <a:t>Shiny Server Open Source</a:t>
            </a:r>
          </a:p>
          <a:p>
            <a:pPr marL="475488" lvl="1">
              <a:buFont typeface="Wingdings" panose="05000000000000000000" pitchFamily="2" charset="2"/>
              <a:buChar char="§"/>
            </a:pPr>
            <a:r>
              <a:rPr lang="en-US" dirty="0"/>
              <a:t>Single-threaded</a:t>
            </a:r>
          </a:p>
          <a:p>
            <a:pPr marL="475488" lvl="1">
              <a:buFont typeface="Wingdings" panose="05000000000000000000" pitchFamily="2" charset="2"/>
              <a:buChar char="§"/>
            </a:pPr>
            <a:r>
              <a:rPr lang="en-US" dirty="0"/>
              <a:t>Scalability can be an issue</a:t>
            </a:r>
          </a:p>
          <a:p>
            <a:pPr marL="475488" lvl="1">
              <a:buFont typeface="Wingdings" panose="05000000000000000000" pitchFamily="2" charset="2"/>
              <a:buChar char="§"/>
            </a:pPr>
            <a:r>
              <a:rPr lang="en-US" dirty="0"/>
              <a:t>No auth mechanisms unless built into the app</a:t>
            </a:r>
          </a:p>
          <a:p>
            <a:pPr marL="475488" lvl="1">
              <a:buFont typeface="Wingdings" panose="05000000000000000000" pitchFamily="2" charset="2"/>
              <a:buChar char="§"/>
            </a:pPr>
            <a:r>
              <a:rPr lang="en-US" dirty="0"/>
              <a:t>Docker/Kubernetes work-around?</a:t>
            </a:r>
          </a:p>
          <a:p>
            <a:pPr marL="182880" indent="-182880">
              <a:buFont typeface="Wingdings" panose="05000000000000000000" pitchFamily="2" charset="2"/>
              <a:buChar char="§"/>
            </a:pPr>
            <a:r>
              <a:rPr lang="en-US" dirty="0">
                <a:solidFill>
                  <a:srgbClr val="0070C0"/>
                </a:solidFill>
              </a:rPr>
              <a:t>RStudio Connect</a:t>
            </a:r>
          </a:p>
          <a:p>
            <a:pPr marL="475488" lvl="1">
              <a:buFont typeface="Wingdings" panose="05000000000000000000" pitchFamily="2" charset="2"/>
              <a:buChar char="§"/>
            </a:pPr>
            <a:r>
              <a:rPr lang="en-US" dirty="0"/>
              <a:t>Commercial software</a:t>
            </a:r>
          </a:p>
          <a:p>
            <a:pPr marL="475488" lvl="1">
              <a:buFont typeface="Wingdings" panose="05000000000000000000" pitchFamily="2" charset="2"/>
              <a:buChar char="§"/>
            </a:pPr>
            <a:r>
              <a:rPr lang="en-US" dirty="0"/>
              <a:t>Many additional features!</a:t>
            </a:r>
          </a:p>
          <a:p>
            <a:pPr marL="182880" indent="-182880">
              <a:buFont typeface="Wingdings" panose="05000000000000000000" pitchFamily="2" charset="2"/>
              <a:buChar char="§"/>
            </a:pPr>
            <a:r>
              <a:rPr lang="en-US" dirty="0">
                <a:solidFill>
                  <a:srgbClr val="0070C0"/>
                </a:solidFill>
              </a:rPr>
              <a:t>shinyapps.io</a:t>
            </a:r>
          </a:p>
        </p:txBody>
      </p:sp>
      <p:pic>
        <p:nvPicPr>
          <p:cNvPr id="3" name="Picture 2">
            <a:extLst>
              <a:ext uri="{FF2B5EF4-FFF2-40B4-BE49-F238E27FC236}">
                <a16:creationId xmlns:a16="http://schemas.microsoft.com/office/drawing/2014/main" id="{808018E0-2E42-4E9A-AF32-FC0726B349F8}"/>
              </a:ext>
            </a:extLst>
          </p:cNvPr>
          <p:cNvPicPr>
            <a:picLocks noChangeAspect="1"/>
          </p:cNvPicPr>
          <p:nvPr/>
        </p:nvPicPr>
        <p:blipFill>
          <a:blip r:embed="rId2"/>
          <a:stretch>
            <a:fillRect/>
          </a:stretch>
        </p:blipFill>
        <p:spPr>
          <a:xfrm>
            <a:off x="6233939" y="1969510"/>
            <a:ext cx="4372912" cy="4113238"/>
          </a:xfrm>
          <a:prstGeom prst="rect">
            <a:avLst/>
          </a:prstGeom>
          <a:ln>
            <a:solidFill>
              <a:schemeClr val="accent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3F8D6BF2-5E11-46D8-8FBC-9FF5F8CC8C4A}"/>
              </a:ext>
            </a:extLst>
          </p:cNvPr>
          <p:cNvSpPr txBox="1"/>
          <p:nvPr/>
        </p:nvSpPr>
        <p:spPr>
          <a:xfrm>
            <a:off x="9228599" y="6156100"/>
            <a:ext cx="1494320" cy="215444"/>
          </a:xfrm>
          <a:prstGeom prst="rect">
            <a:avLst/>
          </a:prstGeom>
          <a:noFill/>
        </p:spPr>
        <p:txBody>
          <a:bodyPr wrap="none" rtlCol="0">
            <a:spAutoFit/>
          </a:bodyPr>
          <a:lstStyle/>
          <a:p>
            <a:r>
              <a:rPr lang="en-US" sz="800" dirty="0"/>
              <a:t>Source: </a:t>
            </a:r>
            <a:r>
              <a:rPr lang="en-US" sz="800" dirty="0">
                <a:hlinkClick r:id="rId3"/>
              </a:rPr>
              <a:t>Shiny Server - RStudio</a:t>
            </a:r>
            <a:endParaRPr lang="en-US" sz="800" i="1" dirty="0"/>
          </a:p>
        </p:txBody>
      </p:sp>
      <p:sp>
        <p:nvSpPr>
          <p:cNvPr id="5" name="Rectangle 4">
            <a:extLst>
              <a:ext uri="{FF2B5EF4-FFF2-40B4-BE49-F238E27FC236}">
                <a16:creationId xmlns:a16="http://schemas.microsoft.com/office/drawing/2014/main" id="{BC839C55-661C-4E28-BB89-85ABF00653DF}"/>
              </a:ext>
            </a:extLst>
          </p:cNvPr>
          <p:cNvSpPr/>
          <p:nvPr/>
        </p:nvSpPr>
        <p:spPr>
          <a:xfrm>
            <a:off x="1097280" y="2044344"/>
            <a:ext cx="4434612" cy="523220"/>
          </a:xfrm>
          <a:prstGeom prst="rect">
            <a:avLst/>
          </a:prstGeom>
        </p:spPr>
        <p:txBody>
          <a:bodyPr wrap="none">
            <a:spAutoFit/>
          </a:bodyPr>
          <a:lstStyle/>
          <a:p>
            <a:r>
              <a:rPr lang="en-US" sz="1400" dirty="0">
                <a:hlinkClick r:id="rId4"/>
              </a:rPr>
              <a:t>https://shiny.rstudio.com/articles/deployment-web.html</a:t>
            </a:r>
            <a:endParaRPr lang="en-US" sz="1400" dirty="0"/>
          </a:p>
          <a:p>
            <a:endParaRPr lang="en-US" sz="1400" dirty="0"/>
          </a:p>
        </p:txBody>
      </p:sp>
    </p:spTree>
    <p:extLst>
      <p:ext uri="{BB962C8B-B14F-4D97-AF65-F5344CB8AC3E}">
        <p14:creationId xmlns:p14="http://schemas.microsoft.com/office/powerpoint/2010/main" val="4190216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FE0807-CFB5-44D2-93AB-3C5531F7CD32}"/>
              </a:ext>
            </a:extLst>
          </p:cNvPr>
          <p:cNvSpPr>
            <a:spLocks noGrp="1"/>
          </p:cNvSpPr>
          <p:nvPr>
            <p:ph type="title"/>
          </p:nvPr>
        </p:nvSpPr>
        <p:spPr/>
        <p:txBody>
          <a:bodyPr/>
          <a:lstStyle/>
          <a:p>
            <a:r>
              <a:rPr lang="en-US" dirty="0"/>
              <a:t>Additional Resources</a:t>
            </a:r>
          </a:p>
        </p:txBody>
      </p:sp>
      <p:sp>
        <p:nvSpPr>
          <p:cNvPr id="5" name="Text Placeholder 4">
            <a:extLst>
              <a:ext uri="{FF2B5EF4-FFF2-40B4-BE49-F238E27FC236}">
                <a16:creationId xmlns:a16="http://schemas.microsoft.com/office/drawing/2014/main" id="{9A3A850E-7131-4C54-A858-358E6FFFA6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6011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7805F-E5B5-484C-B294-EEAAA2BB3FAE}"/>
              </a:ext>
            </a:extLst>
          </p:cNvPr>
          <p:cNvSpPr>
            <a:spLocks noGrp="1"/>
          </p:cNvSpPr>
          <p:nvPr>
            <p:ph type="title"/>
          </p:nvPr>
        </p:nvSpPr>
        <p:spPr/>
        <p:txBody>
          <a:bodyPr/>
          <a:lstStyle/>
          <a:p>
            <a:r>
              <a:rPr lang="en-US" dirty="0"/>
              <a:t>More ways to learn</a:t>
            </a:r>
          </a:p>
        </p:txBody>
      </p:sp>
      <p:sp>
        <p:nvSpPr>
          <p:cNvPr id="6" name="Content Placeholder 4">
            <a:extLst>
              <a:ext uri="{FF2B5EF4-FFF2-40B4-BE49-F238E27FC236}">
                <a16:creationId xmlns:a16="http://schemas.microsoft.com/office/drawing/2014/main" id="{9ED2B731-00C4-4F5B-9E1D-58CA99B1BD09}"/>
              </a:ext>
            </a:extLst>
          </p:cNvPr>
          <p:cNvSpPr>
            <a:spLocks noGrp="1"/>
          </p:cNvSpPr>
          <p:nvPr>
            <p:ph sz="half" idx="1"/>
          </p:nvPr>
        </p:nvSpPr>
        <p:spPr>
          <a:xfrm>
            <a:off x="1196406" y="2044344"/>
            <a:ext cx="9959273" cy="3748193"/>
          </a:xfrm>
        </p:spPr>
        <p:txBody>
          <a:bodyPr>
            <a:normAutofit/>
          </a:bodyPr>
          <a:lstStyle/>
          <a:p>
            <a:pPr marL="182880" indent="-182880">
              <a:buFont typeface="Wingdings" panose="05000000000000000000" pitchFamily="2" charset="2"/>
              <a:buChar char="§"/>
            </a:pPr>
            <a:r>
              <a:rPr lang="en-US" dirty="0"/>
              <a:t>Shiny Cheat Sheet - </a:t>
            </a:r>
            <a:r>
              <a:rPr lang="en-US" dirty="0">
                <a:hlinkClick r:id="rId2"/>
              </a:rPr>
              <a:t>https://shiny.rstudio.com/images/shiny-cheatsheet.pdf</a:t>
            </a:r>
            <a:endParaRPr lang="en-US" dirty="0"/>
          </a:p>
          <a:p>
            <a:pPr marL="182880" indent="-182880">
              <a:buFont typeface="Wingdings" panose="05000000000000000000" pitchFamily="2" charset="2"/>
              <a:buChar char="§"/>
            </a:pPr>
            <a:r>
              <a:rPr lang="en-US" dirty="0"/>
              <a:t>Shiny Gallery - </a:t>
            </a:r>
            <a:r>
              <a:rPr lang="en-US" dirty="0">
                <a:hlinkClick r:id="rId3"/>
              </a:rPr>
              <a:t>https://shiny.rstudio.com/gallery/</a:t>
            </a:r>
            <a:endParaRPr lang="en-US" dirty="0"/>
          </a:p>
          <a:p>
            <a:pPr marL="182880" indent="-182880">
              <a:buFont typeface="Wingdings" panose="05000000000000000000" pitchFamily="2" charset="2"/>
              <a:buChar char="§"/>
            </a:pPr>
            <a:endParaRPr lang="en-US" dirty="0"/>
          </a:p>
          <a:p>
            <a:pPr marL="182880" indent="-182880">
              <a:buFont typeface="Wingdings" panose="05000000000000000000" pitchFamily="2" charset="2"/>
              <a:buChar char="§"/>
            </a:pPr>
            <a:endParaRPr lang="en-US" dirty="0"/>
          </a:p>
        </p:txBody>
      </p:sp>
    </p:spTree>
    <p:extLst>
      <p:ext uri="{BB962C8B-B14F-4D97-AF65-F5344CB8AC3E}">
        <p14:creationId xmlns:p14="http://schemas.microsoft.com/office/powerpoint/2010/main" val="2920711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7805F-E5B5-484C-B294-EEAAA2BB3FAE}"/>
              </a:ext>
            </a:extLst>
          </p:cNvPr>
          <p:cNvSpPr>
            <a:spLocks noGrp="1"/>
          </p:cNvSpPr>
          <p:nvPr>
            <p:ph type="title"/>
          </p:nvPr>
        </p:nvSpPr>
        <p:spPr/>
        <p:txBody>
          <a:bodyPr/>
          <a:lstStyle/>
          <a:p>
            <a:r>
              <a:rPr lang="en-US" dirty="0"/>
              <a:t>More advanced topics to learn</a:t>
            </a:r>
          </a:p>
        </p:txBody>
      </p:sp>
      <p:sp>
        <p:nvSpPr>
          <p:cNvPr id="6" name="Content Placeholder 4">
            <a:extLst>
              <a:ext uri="{FF2B5EF4-FFF2-40B4-BE49-F238E27FC236}">
                <a16:creationId xmlns:a16="http://schemas.microsoft.com/office/drawing/2014/main" id="{9ED2B731-00C4-4F5B-9E1D-58CA99B1BD09}"/>
              </a:ext>
            </a:extLst>
          </p:cNvPr>
          <p:cNvSpPr>
            <a:spLocks noGrp="1"/>
          </p:cNvSpPr>
          <p:nvPr>
            <p:ph sz="half" idx="1"/>
          </p:nvPr>
        </p:nvSpPr>
        <p:spPr>
          <a:xfrm>
            <a:off x="1196406" y="2044344"/>
            <a:ext cx="9959273" cy="3748193"/>
          </a:xfrm>
        </p:spPr>
        <p:txBody>
          <a:bodyPr>
            <a:normAutofit fontScale="92500" lnSpcReduction="10000"/>
          </a:bodyPr>
          <a:lstStyle/>
          <a:p>
            <a:pPr marL="182880" indent="-182880">
              <a:buFont typeface="Wingdings" panose="05000000000000000000" pitchFamily="2" charset="2"/>
              <a:buChar char="§"/>
            </a:pPr>
            <a:r>
              <a:rPr lang="en-US" dirty="0"/>
              <a:t>Making your UI look better:</a:t>
            </a:r>
          </a:p>
          <a:p>
            <a:pPr marL="475488" lvl="1">
              <a:buFont typeface="Wingdings" panose="05000000000000000000" pitchFamily="2" charset="2"/>
              <a:buChar char="§"/>
            </a:pPr>
            <a:r>
              <a:rPr lang="en-US" dirty="0"/>
              <a:t>Themes - </a:t>
            </a:r>
            <a:r>
              <a:rPr lang="en-US" dirty="0">
                <a:hlinkClick r:id="rId2"/>
              </a:rPr>
              <a:t>https://shiny.rstudio.com/articles/themes.html</a:t>
            </a:r>
            <a:endParaRPr lang="en-US" dirty="0"/>
          </a:p>
          <a:p>
            <a:pPr marL="475488" lvl="1">
              <a:buFont typeface="Wingdings" panose="05000000000000000000" pitchFamily="2" charset="2"/>
              <a:buChar char="§"/>
            </a:pPr>
            <a:r>
              <a:rPr lang="en-US" dirty="0"/>
              <a:t>Incorporating HTML - </a:t>
            </a:r>
            <a:r>
              <a:rPr lang="en-US" dirty="0">
                <a:hlinkClick r:id="rId3"/>
              </a:rPr>
              <a:t>https://shiny.rstudio.com/articles/html-ui.html</a:t>
            </a:r>
            <a:endParaRPr lang="en-US" dirty="0"/>
          </a:p>
          <a:p>
            <a:pPr marL="292608" lvl="1" indent="0">
              <a:buNone/>
            </a:pPr>
            <a:endParaRPr lang="en-US" dirty="0"/>
          </a:p>
          <a:p>
            <a:pPr marL="182880" indent="-182880">
              <a:buFont typeface="Wingdings" panose="05000000000000000000" pitchFamily="2" charset="2"/>
              <a:buChar char="§"/>
            </a:pPr>
            <a:r>
              <a:rPr lang="en-US" dirty="0"/>
              <a:t>Making your code run more efficiently:</a:t>
            </a:r>
          </a:p>
          <a:p>
            <a:pPr marL="475488" lvl="1">
              <a:buFont typeface="Wingdings" panose="05000000000000000000" pitchFamily="2" charset="2"/>
              <a:buChar char="§"/>
            </a:pPr>
            <a:r>
              <a:rPr lang="en-US" dirty="0"/>
              <a:t>Truly understanding observe/control reactivity - </a:t>
            </a:r>
          </a:p>
          <a:p>
            <a:pPr marL="475488" lvl="1">
              <a:buFont typeface="Wingdings" panose="05000000000000000000" pitchFamily="2" charset="2"/>
              <a:buChar char="§"/>
            </a:pPr>
            <a:r>
              <a:rPr lang="en-US" dirty="0"/>
              <a:t>Global variables for shared use – </a:t>
            </a:r>
          </a:p>
          <a:p>
            <a:pPr marL="475488" lvl="1">
              <a:buFont typeface="Wingdings" panose="05000000000000000000" pitchFamily="2" charset="2"/>
              <a:buChar char="§"/>
            </a:pPr>
            <a:r>
              <a:rPr lang="en-US" dirty="0"/>
              <a:t>Plot caching - </a:t>
            </a:r>
            <a:r>
              <a:rPr lang="en-US" dirty="0">
                <a:hlinkClick r:id="rId4"/>
              </a:rPr>
              <a:t>https://shiny.rstudio.com/articles/caching.html</a:t>
            </a:r>
            <a:endParaRPr lang="en-US" dirty="0"/>
          </a:p>
          <a:p>
            <a:pPr marL="475488" lvl="1">
              <a:buFont typeface="Wingdings" panose="05000000000000000000" pitchFamily="2" charset="2"/>
              <a:buChar char="§"/>
            </a:pPr>
            <a:r>
              <a:rPr lang="en-US" dirty="0"/>
              <a:t>Profiling functions - </a:t>
            </a:r>
            <a:r>
              <a:rPr lang="en-US" dirty="0">
                <a:hlinkClick r:id="rId5"/>
              </a:rPr>
              <a:t>https://shiny.rstudio.com/articles/profiling.html</a:t>
            </a:r>
            <a:endParaRPr lang="en-US" dirty="0"/>
          </a:p>
          <a:p>
            <a:pPr marL="475488" lvl="1">
              <a:buFont typeface="Wingdings" panose="05000000000000000000" pitchFamily="2" charset="2"/>
              <a:buChar char="§"/>
            </a:pPr>
            <a:r>
              <a:rPr lang="en-US" dirty="0"/>
              <a:t>Reducing bottlenecks - </a:t>
            </a:r>
            <a:r>
              <a:rPr lang="en-US" dirty="0">
                <a:hlinkClick r:id="rId6"/>
              </a:rPr>
              <a:t>https://shiny.rstudio.com/articles/performance.html</a:t>
            </a:r>
            <a:endParaRPr lang="en-US" dirty="0"/>
          </a:p>
          <a:p>
            <a:pPr marL="475488" lvl="1">
              <a:buFont typeface="Wingdings" panose="05000000000000000000" pitchFamily="2" charset="2"/>
              <a:buChar char="§"/>
            </a:pPr>
            <a:r>
              <a:rPr lang="en-US" dirty="0"/>
              <a:t>Asynchronous programming - </a:t>
            </a:r>
            <a:r>
              <a:rPr lang="en-US" dirty="0">
                <a:hlinkClick r:id="rId7"/>
              </a:rPr>
              <a:t>https://shiny.rstudio.com/articles/async.html</a:t>
            </a:r>
            <a:endParaRPr lang="en-US" dirty="0"/>
          </a:p>
          <a:p>
            <a:pPr marL="292608" lvl="1" indent="0">
              <a:buNone/>
            </a:pPr>
            <a:endParaRPr lang="en-US" dirty="0"/>
          </a:p>
          <a:p>
            <a:pPr marL="475488" lvl="1">
              <a:buFont typeface="Wingdings" panose="05000000000000000000" pitchFamily="2" charset="2"/>
              <a:buChar char="§"/>
            </a:pPr>
            <a:endParaRPr lang="en-US" dirty="0"/>
          </a:p>
        </p:txBody>
      </p:sp>
    </p:spTree>
    <p:extLst>
      <p:ext uri="{BB962C8B-B14F-4D97-AF65-F5344CB8AC3E}">
        <p14:creationId xmlns:p14="http://schemas.microsoft.com/office/powerpoint/2010/main" val="1374589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96CD45-9CBF-4A37-A1A4-4A067FAD9BC0}"/>
              </a:ext>
            </a:extLst>
          </p:cNvPr>
          <p:cNvSpPr>
            <a:spLocks noGrp="1"/>
          </p:cNvSpPr>
          <p:nvPr>
            <p:ph type="title"/>
          </p:nvPr>
        </p:nvSpPr>
        <p:spPr/>
        <p:txBody>
          <a:bodyPr/>
          <a:lstStyle/>
          <a:p>
            <a:r>
              <a:rPr lang="en-US" dirty="0"/>
              <a:t>Thanks! </a:t>
            </a:r>
          </a:p>
        </p:txBody>
      </p:sp>
      <p:sp>
        <p:nvSpPr>
          <p:cNvPr id="6" name="Text Placeholder 5">
            <a:extLst>
              <a:ext uri="{FF2B5EF4-FFF2-40B4-BE49-F238E27FC236}">
                <a16:creationId xmlns:a16="http://schemas.microsoft.com/office/drawing/2014/main" id="{09827B7F-3454-4B38-BC0D-6E9C650EB813}"/>
              </a:ext>
            </a:extLst>
          </p:cNvPr>
          <p:cNvSpPr>
            <a:spLocks noGrp="1"/>
          </p:cNvSpPr>
          <p:nvPr>
            <p:ph type="body" sz="half" idx="2"/>
          </p:nvPr>
        </p:nvSpPr>
        <p:spPr/>
        <p:txBody>
          <a:bodyPr/>
          <a:lstStyle/>
          <a:p>
            <a:r>
              <a:rPr lang="en-US" dirty="0"/>
              <a:t>Hope you got an idea of what R Shiny can do and how you can learn more…</a:t>
            </a:r>
          </a:p>
        </p:txBody>
      </p:sp>
      <p:pic>
        <p:nvPicPr>
          <p:cNvPr id="7" name="Picture 6">
            <a:extLst>
              <a:ext uri="{FF2B5EF4-FFF2-40B4-BE49-F238E27FC236}">
                <a16:creationId xmlns:a16="http://schemas.microsoft.com/office/drawing/2014/main" id="{248866CE-455A-4F88-A236-4ABBA5D0FEA4}"/>
              </a:ext>
            </a:extLst>
          </p:cNvPr>
          <p:cNvPicPr>
            <a:picLocks noChangeAspect="1"/>
          </p:cNvPicPr>
          <p:nvPr/>
        </p:nvPicPr>
        <p:blipFill>
          <a:blip r:embed="rId2"/>
          <a:stretch>
            <a:fillRect/>
          </a:stretch>
        </p:blipFill>
        <p:spPr>
          <a:xfrm>
            <a:off x="3598864" y="244020"/>
            <a:ext cx="4994271" cy="4290431"/>
          </a:xfrm>
          <a:prstGeom prst="rect">
            <a:avLst/>
          </a:prstGeom>
        </p:spPr>
      </p:pic>
    </p:spTree>
    <p:extLst>
      <p:ext uri="{BB962C8B-B14F-4D97-AF65-F5344CB8AC3E}">
        <p14:creationId xmlns:p14="http://schemas.microsoft.com/office/powerpoint/2010/main" val="412093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E08B0-585B-4B85-B45D-4390292ADF44}"/>
              </a:ext>
            </a:extLst>
          </p:cNvPr>
          <p:cNvSpPr>
            <a:spLocks noGrp="1"/>
          </p:cNvSpPr>
          <p:nvPr>
            <p:ph type="title"/>
          </p:nvPr>
        </p:nvSpPr>
        <p:spPr/>
        <p:txBody>
          <a:bodyPr/>
          <a:lstStyle/>
          <a:p>
            <a:r>
              <a:rPr lang="en-US" dirty="0"/>
              <a:t>Presentation Outline</a:t>
            </a:r>
          </a:p>
        </p:txBody>
      </p:sp>
      <p:sp>
        <p:nvSpPr>
          <p:cNvPr id="6" name="Content Placeholder 5">
            <a:extLst>
              <a:ext uri="{FF2B5EF4-FFF2-40B4-BE49-F238E27FC236}">
                <a16:creationId xmlns:a16="http://schemas.microsoft.com/office/drawing/2014/main" id="{C603CE84-BE50-4C22-AE27-605F0C3E0209}"/>
              </a:ext>
            </a:extLst>
          </p:cNvPr>
          <p:cNvSpPr>
            <a:spLocks noGrp="1"/>
          </p:cNvSpPr>
          <p:nvPr>
            <p:ph idx="1"/>
          </p:nvPr>
        </p:nvSpPr>
        <p:spPr/>
        <p:txBody>
          <a:bodyPr/>
          <a:lstStyle/>
          <a:p>
            <a:pPr marL="182880" indent="-182880">
              <a:buFont typeface="Wingdings" panose="05000000000000000000" pitchFamily="2" charset="2"/>
              <a:buChar char="§"/>
            </a:pPr>
            <a:r>
              <a:rPr lang="en-US" sz="2400" dirty="0"/>
              <a:t>Why I use Shiny apps</a:t>
            </a:r>
          </a:p>
          <a:p>
            <a:pPr marL="182880" indent="-182880">
              <a:buFont typeface="Wingdings" panose="05000000000000000000" pitchFamily="2" charset="2"/>
              <a:buChar char="§"/>
            </a:pPr>
            <a:r>
              <a:rPr lang="en-US" sz="2400" dirty="0"/>
              <a:t>Some notable differences between R and an R Shiny app</a:t>
            </a:r>
          </a:p>
          <a:p>
            <a:pPr marL="182880" indent="-182880">
              <a:buFont typeface="Wingdings" panose="05000000000000000000" pitchFamily="2" charset="2"/>
              <a:buChar char="§"/>
            </a:pPr>
            <a:r>
              <a:rPr lang="en-US" sz="2400" dirty="0"/>
              <a:t>Building a very simple app</a:t>
            </a:r>
          </a:p>
          <a:p>
            <a:pPr marL="182880" indent="-182880">
              <a:buFont typeface="Wingdings" panose="05000000000000000000" pitchFamily="2" charset="2"/>
              <a:buChar char="§"/>
            </a:pPr>
            <a:r>
              <a:rPr lang="en-US" sz="2400" dirty="0"/>
              <a:t>Review Input and Output types</a:t>
            </a:r>
          </a:p>
          <a:p>
            <a:pPr marL="182880" indent="-182880">
              <a:buFont typeface="Wingdings" panose="05000000000000000000" pitchFamily="2" charset="2"/>
              <a:buChar char="§"/>
            </a:pPr>
            <a:r>
              <a:rPr lang="en-US" sz="2400" dirty="0"/>
              <a:t>Review interesting code demos in Shiny Gallery</a:t>
            </a:r>
          </a:p>
          <a:p>
            <a:pPr marL="182880" indent="-182880">
              <a:buFont typeface="Wingdings" panose="05000000000000000000" pitchFamily="2" charset="2"/>
              <a:buChar char="§"/>
            </a:pPr>
            <a:r>
              <a:rPr lang="en-US" sz="2400" dirty="0"/>
              <a:t>Review a more complex app I created</a:t>
            </a:r>
          </a:p>
          <a:p>
            <a:pPr marL="182880" indent="-182880">
              <a:buFont typeface="Wingdings" panose="05000000000000000000" pitchFamily="2" charset="2"/>
              <a:buChar char="§"/>
            </a:pPr>
            <a:r>
              <a:rPr lang="en-US" sz="2400" dirty="0"/>
              <a:t>Deployment options</a:t>
            </a:r>
          </a:p>
          <a:p>
            <a:pPr marL="182880" indent="-182880">
              <a:buFont typeface="Wingdings" panose="05000000000000000000" pitchFamily="2" charset="2"/>
              <a:buChar char="§"/>
            </a:pPr>
            <a:r>
              <a:rPr lang="en-US" sz="2400" dirty="0"/>
              <a:t>Additional resources</a:t>
            </a:r>
          </a:p>
          <a:p>
            <a:pPr marL="182880" indent="-182880">
              <a:buFont typeface="Wingdings" panose="05000000000000000000" pitchFamily="2" charset="2"/>
              <a:buChar char="§"/>
            </a:pPr>
            <a:endParaRPr lang="en-US" sz="2400" dirty="0"/>
          </a:p>
          <a:p>
            <a:endParaRPr lang="en-US" dirty="0"/>
          </a:p>
        </p:txBody>
      </p:sp>
      <p:sp>
        <p:nvSpPr>
          <p:cNvPr id="7" name="Text Placeholder 6">
            <a:extLst>
              <a:ext uri="{FF2B5EF4-FFF2-40B4-BE49-F238E27FC236}">
                <a16:creationId xmlns:a16="http://schemas.microsoft.com/office/drawing/2014/main" id="{44541EAA-12D9-4D9B-84C4-C0660DE8D988}"/>
              </a:ext>
            </a:extLst>
          </p:cNvPr>
          <p:cNvSpPr>
            <a:spLocks noGrp="1"/>
          </p:cNvSpPr>
          <p:nvPr>
            <p:ph type="body" sz="half" idx="2"/>
          </p:nvPr>
        </p:nvSpPr>
        <p:spPr/>
        <p:txBody>
          <a:bodyPr/>
          <a:lstStyle/>
          <a:p>
            <a:r>
              <a:rPr lang="en-US" dirty="0">
                <a:solidFill>
                  <a:schemeClr val="accent6">
                    <a:lumMod val="60000"/>
                    <a:lumOff val="40000"/>
                  </a:schemeClr>
                </a:solidFill>
              </a:rPr>
              <a:t>Ask questions at any time!</a:t>
            </a:r>
          </a:p>
        </p:txBody>
      </p:sp>
    </p:spTree>
    <p:extLst>
      <p:ext uri="{BB962C8B-B14F-4D97-AF65-F5344CB8AC3E}">
        <p14:creationId xmlns:p14="http://schemas.microsoft.com/office/powerpoint/2010/main" val="138124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FE0807-CFB5-44D2-93AB-3C5531F7CD32}"/>
              </a:ext>
            </a:extLst>
          </p:cNvPr>
          <p:cNvSpPr>
            <a:spLocks noGrp="1"/>
          </p:cNvSpPr>
          <p:nvPr>
            <p:ph type="title"/>
          </p:nvPr>
        </p:nvSpPr>
        <p:spPr/>
        <p:txBody>
          <a:bodyPr/>
          <a:lstStyle/>
          <a:p>
            <a:r>
              <a:rPr lang="en-US" dirty="0"/>
              <a:t>Why I use Shiny apps…</a:t>
            </a:r>
          </a:p>
        </p:txBody>
      </p:sp>
      <p:sp>
        <p:nvSpPr>
          <p:cNvPr id="5" name="Text Placeholder 4">
            <a:extLst>
              <a:ext uri="{FF2B5EF4-FFF2-40B4-BE49-F238E27FC236}">
                <a16:creationId xmlns:a16="http://schemas.microsoft.com/office/drawing/2014/main" id="{9A3A850E-7131-4C54-A858-358E6FFFA6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44973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7805F-E5B5-484C-B294-EEAAA2BB3FAE}"/>
              </a:ext>
            </a:extLst>
          </p:cNvPr>
          <p:cNvSpPr>
            <a:spLocks noGrp="1"/>
          </p:cNvSpPr>
          <p:nvPr>
            <p:ph type="title"/>
          </p:nvPr>
        </p:nvSpPr>
        <p:spPr/>
        <p:txBody>
          <a:bodyPr/>
          <a:lstStyle/>
          <a:p>
            <a:r>
              <a:rPr lang="en-US" dirty="0"/>
              <a:t>Shiny provides an intuitive graphical UI to R</a:t>
            </a:r>
          </a:p>
        </p:txBody>
      </p:sp>
      <p:sp>
        <p:nvSpPr>
          <p:cNvPr id="6" name="Content Placeholder 4">
            <a:extLst>
              <a:ext uri="{FF2B5EF4-FFF2-40B4-BE49-F238E27FC236}">
                <a16:creationId xmlns:a16="http://schemas.microsoft.com/office/drawing/2014/main" id="{9ED2B731-00C4-4F5B-9E1D-58CA99B1BD09}"/>
              </a:ext>
            </a:extLst>
          </p:cNvPr>
          <p:cNvSpPr>
            <a:spLocks noGrp="1"/>
          </p:cNvSpPr>
          <p:nvPr>
            <p:ph sz="half" idx="1"/>
          </p:nvPr>
        </p:nvSpPr>
        <p:spPr>
          <a:xfrm>
            <a:off x="1196407" y="2044344"/>
            <a:ext cx="4639736" cy="3748193"/>
          </a:xfrm>
        </p:spPr>
        <p:txBody>
          <a:bodyPr>
            <a:normAutofit lnSpcReduction="10000"/>
          </a:bodyPr>
          <a:lstStyle/>
          <a:p>
            <a:pPr marL="182880" indent="-182880">
              <a:buFont typeface="Wingdings" panose="05000000000000000000" pitchFamily="2" charset="2"/>
              <a:buChar char="§"/>
            </a:pPr>
            <a:r>
              <a:rPr lang="en-US" dirty="0"/>
              <a:t>Turn existing R code (with modifications that we’ll discuss) into </a:t>
            </a:r>
            <a:r>
              <a:rPr lang="en-US" dirty="0">
                <a:solidFill>
                  <a:srgbClr val="0070C0"/>
                </a:solidFill>
              </a:rPr>
              <a:t>web-based applications </a:t>
            </a:r>
            <a:r>
              <a:rPr lang="en-US" dirty="0"/>
              <a:t>built on Bootstrap JavaScript</a:t>
            </a:r>
          </a:p>
          <a:p>
            <a:pPr marL="182880" indent="-182880">
              <a:buFont typeface="Wingdings" panose="05000000000000000000" pitchFamily="2" charset="2"/>
              <a:buChar char="§"/>
            </a:pPr>
            <a:r>
              <a:rPr lang="en-US" dirty="0"/>
              <a:t>Create </a:t>
            </a:r>
            <a:r>
              <a:rPr lang="en-US" dirty="0">
                <a:solidFill>
                  <a:srgbClr val="0070C0"/>
                </a:solidFill>
              </a:rPr>
              <a:t>interactive charts and tables </a:t>
            </a:r>
            <a:r>
              <a:rPr lang="en-US" dirty="0"/>
              <a:t>that help with exploratory analysis</a:t>
            </a:r>
          </a:p>
          <a:p>
            <a:pPr marL="182880" indent="-182880">
              <a:buFont typeface="Wingdings" panose="05000000000000000000" pitchFamily="2" charset="2"/>
              <a:buChar char="§"/>
            </a:pPr>
            <a:r>
              <a:rPr lang="en-US" dirty="0"/>
              <a:t>Let users </a:t>
            </a:r>
            <a:r>
              <a:rPr lang="en-US" dirty="0">
                <a:solidFill>
                  <a:srgbClr val="0070C0"/>
                </a:solidFill>
              </a:rPr>
              <a:t>learn by visualizing </a:t>
            </a:r>
            <a:r>
              <a:rPr lang="en-US" dirty="0"/>
              <a:t>the impact of changing parameters or assumptions</a:t>
            </a:r>
          </a:p>
          <a:p>
            <a:pPr marL="182880" indent="-182880">
              <a:buFont typeface="Wingdings" panose="05000000000000000000" pitchFamily="2" charset="2"/>
              <a:buChar char="§"/>
            </a:pPr>
            <a:r>
              <a:rPr lang="en-US" dirty="0"/>
              <a:t>Create intuitive/familiar GUI apps that </a:t>
            </a:r>
            <a:r>
              <a:rPr lang="en-US" dirty="0">
                <a:solidFill>
                  <a:srgbClr val="0070C0"/>
                </a:solidFill>
              </a:rPr>
              <a:t>leverage HTML and </a:t>
            </a:r>
            <a:r>
              <a:rPr lang="en-US" dirty="0" err="1">
                <a:solidFill>
                  <a:srgbClr val="0070C0"/>
                </a:solidFill>
              </a:rPr>
              <a:t>Javascript</a:t>
            </a:r>
            <a:r>
              <a:rPr lang="en-US" dirty="0">
                <a:solidFill>
                  <a:srgbClr val="0070C0"/>
                </a:solidFill>
              </a:rPr>
              <a:t> without having to know how to code </a:t>
            </a:r>
            <a:r>
              <a:rPr lang="en-US" dirty="0"/>
              <a:t>in either one</a:t>
            </a:r>
          </a:p>
        </p:txBody>
      </p:sp>
      <p:pic>
        <p:nvPicPr>
          <p:cNvPr id="8" name="Picture 7">
            <a:extLst>
              <a:ext uri="{FF2B5EF4-FFF2-40B4-BE49-F238E27FC236}">
                <a16:creationId xmlns:a16="http://schemas.microsoft.com/office/drawing/2014/main" id="{B828BE80-4B2A-49E8-A7A0-A0DFEBB312FE}"/>
              </a:ext>
            </a:extLst>
          </p:cNvPr>
          <p:cNvPicPr>
            <a:picLocks noChangeAspect="1"/>
          </p:cNvPicPr>
          <p:nvPr/>
        </p:nvPicPr>
        <p:blipFill>
          <a:blip r:embed="rId2"/>
          <a:stretch>
            <a:fillRect/>
          </a:stretch>
        </p:blipFill>
        <p:spPr>
          <a:xfrm>
            <a:off x="6250608" y="2044344"/>
            <a:ext cx="4562913" cy="3678267"/>
          </a:xfrm>
          <a:prstGeom prst="rect">
            <a:avLst/>
          </a:prstGeom>
          <a:ln>
            <a:solidFill>
              <a:schemeClr val="accent1"/>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9EA7187F-EA35-4664-9B4D-0C15E87AAEB6}"/>
              </a:ext>
            </a:extLst>
          </p:cNvPr>
          <p:cNvSpPr txBox="1"/>
          <p:nvPr/>
        </p:nvSpPr>
        <p:spPr>
          <a:xfrm>
            <a:off x="6980146" y="5785039"/>
            <a:ext cx="3974165" cy="215444"/>
          </a:xfrm>
          <a:prstGeom prst="rect">
            <a:avLst/>
          </a:prstGeom>
          <a:noFill/>
        </p:spPr>
        <p:txBody>
          <a:bodyPr wrap="none" rtlCol="0">
            <a:spAutoFit/>
          </a:bodyPr>
          <a:lstStyle/>
          <a:p>
            <a:r>
              <a:rPr lang="en-US" sz="800" i="1" dirty="0"/>
              <a:t>Example: </a:t>
            </a:r>
            <a:r>
              <a:rPr lang="en-US" sz="800" i="1" dirty="0">
                <a:hlinkClick r:id="rId3"/>
              </a:rPr>
              <a:t>Shiny - Radiant - A shiny app for statistics and machine learning (rstudio.com)</a:t>
            </a:r>
            <a:endParaRPr lang="en-US" sz="800" i="1" dirty="0"/>
          </a:p>
        </p:txBody>
      </p:sp>
      <p:pic>
        <p:nvPicPr>
          <p:cNvPr id="2" name="Picture 1">
            <a:extLst>
              <a:ext uri="{FF2B5EF4-FFF2-40B4-BE49-F238E27FC236}">
                <a16:creationId xmlns:a16="http://schemas.microsoft.com/office/drawing/2014/main" id="{30C71BD1-CF4B-4E8C-B568-4B97B79D07FC}"/>
              </a:ext>
            </a:extLst>
          </p:cNvPr>
          <p:cNvPicPr>
            <a:picLocks noChangeAspect="1"/>
          </p:cNvPicPr>
          <p:nvPr/>
        </p:nvPicPr>
        <p:blipFill>
          <a:blip r:embed="rId4"/>
          <a:stretch>
            <a:fillRect/>
          </a:stretch>
        </p:blipFill>
        <p:spPr>
          <a:xfrm>
            <a:off x="8492369" y="1981916"/>
            <a:ext cx="3031990" cy="1024700"/>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8335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FE0807-CFB5-44D2-93AB-3C5531F7CD32}"/>
              </a:ext>
            </a:extLst>
          </p:cNvPr>
          <p:cNvSpPr>
            <a:spLocks noGrp="1"/>
          </p:cNvSpPr>
          <p:nvPr>
            <p:ph type="title"/>
          </p:nvPr>
        </p:nvSpPr>
        <p:spPr/>
        <p:txBody>
          <a:bodyPr/>
          <a:lstStyle/>
          <a:p>
            <a:r>
              <a:rPr lang="en-US" dirty="0"/>
              <a:t>Some of the notable differences in a Shiny app</a:t>
            </a:r>
          </a:p>
        </p:txBody>
      </p:sp>
      <p:sp>
        <p:nvSpPr>
          <p:cNvPr id="5" name="Text Placeholder 4">
            <a:extLst>
              <a:ext uri="{FF2B5EF4-FFF2-40B4-BE49-F238E27FC236}">
                <a16:creationId xmlns:a16="http://schemas.microsoft.com/office/drawing/2014/main" id="{9A3A850E-7131-4C54-A858-358E6FFFA6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0093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7805F-E5B5-484C-B294-EEAAA2BB3FAE}"/>
              </a:ext>
            </a:extLst>
          </p:cNvPr>
          <p:cNvSpPr>
            <a:spLocks noGrp="1"/>
          </p:cNvSpPr>
          <p:nvPr>
            <p:ph type="title"/>
          </p:nvPr>
        </p:nvSpPr>
        <p:spPr/>
        <p:txBody>
          <a:bodyPr/>
          <a:lstStyle/>
          <a:p>
            <a:r>
              <a:rPr lang="en-US" dirty="0"/>
              <a:t>Separate the UI from the underlying functions</a:t>
            </a:r>
          </a:p>
        </p:txBody>
      </p:sp>
      <p:sp>
        <p:nvSpPr>
          <p:cNvPr id="6" name="Content Placeholder 4">
            <a:extLst>
              <a:ext uri="{FF2B5EF4-FFF2-40B4-BE49-F238E27FC236}">
                <a16:creationId xmlns:a16="http://schemas.microsoft.com/office/drawing/2014/main" id="{9ED2B731-00C4-4F5B-9E1D-58CA99B1BD09}"/>
              </a:ext>
            </a:extLst>
          </p:cNvPr>
          <p:cNvSpPr>
            <a:spLocks noGrp="1"/>
          </p:cNvSpPr>
          <p:nvPr>
            <p:ph sz="half" idx="1"/>
          </p:nvPr>
        </p:nvSpPr>
        <p:spPr>
          <a:xfrm>
            <a:off x="1196406" y="2044344"/>
            <a:ext cx="5959767" cy="4296279"/>
          </a:xfrm>
        </p:spPr>
        <p:txBody>
          <a:bodyPr>
            <a:normAutofit/>
          </a:bodyPr>
          <a:lstStyle/>
          <a:p>
            <a:pPr marL="182880" indent="-182880">
              <a:buFont typeface="Wingdings" panose="05000000000000000000" pitchFamily="2" charset="2"/>
              <a:buChar char="§"/>
            </a:pPr>
            <a:r>
              <a:rPr lang="en-US" dirty="0"/>
              <a:t>Shiny applications have </a:t>
            </a:r>
            <a:r>
              <a:rPr lang="en-US" dirty="0">
                <a:solidFill>
                  <a:srgbClr val="0070C0"/>
                </a:solidFill>
              </a:rPr>
              <a:t>two components</a:t>
            </a:r>
            <a:r>
              <a:rPr lang="en-US" dirty="0"/>
              <a:t>:</a:t>
            </a:r>
          </a:p>
          <a:p>
            <a:pPr marL="475488" lvl="1">
              <a:buFont typeface="Wingdings" panose="05000000000000000000" pitchFamily="2" charset="2"/>
              <a:buChar char="§"/>
            </a:pPr>
            <a:r>
              <a:rPr lang="en-US" dirty="0">
                <a:solidFill>
                  <a:srgbClr val="0070C0"/>
                </a:solidFill>
              </a:rPr>
              <a:t>UI</a:t>
            </a:r>
            <a:r>
              <a:rPr lang="en-US" dirty="0"/>
              <a:t> object – defines how the web page will be laid out and what kind of input and output objects will be displayed</a:t>
            </a:r>
          </a:p>
          <a:p>
            <a:pPr marL="475488" lvl="1">
              <a:buFont typeface="Wingdings" panose="05000000000000000000" pitchFamily="2" charset="2"/>
              <a:buChar char="§"/>
            </a:pPr>
            <a:r>
              <a:rPr lang="en-US" dirty="0">
                <a:solidFill>
                  <a:srgbClr val="0070C0"/>
                </a:solidFill>
              </a:rPr>
              <a:t>Server</a:t>
            </a:r>
            <a:r>
              <a:rPr lang="en-US" dirty="0"/>
              <a:t> function – defines functions that manipulate inputs and create output objects (e.g., plots, etc.)</a:t>
            </a:r>
          </a:p>
          <a:p>
            <a:pPr marL="182880" indent="-182880">
              <a:buFont typeface="Wingdings" panose="05000000000000000000" pitchFamily="2" charset="2"/>
              <a:buChar char="§"/>
            </a:pPr>
            <a:r>
              <a:rPr lang="en-US" dirty="0"/>
              <a:t>These can be either two separate files (</a:t>
            </a:r>
            <a:r>
              <a:rPr lang="en-US" dirty="0" err="1">
                <a:solidFill>
                  <a:srgbClr val="0070C0"/>
                </a:solidFill>
              </a:rPr>
              <a:t>ui.R</a:t>
            </a:r>
            <a:r>
              <a:rPr lang="en-US" dirty="0"/>
              <a:t> and </a:t>
            </a:r>
            <a:r>
              <a:rPr lang="en-US" dirty="0" err="1">
                <a:solidFill>
                  <a:srgbClr val="0070C0"/>
                </a:solidFill>
              </a:rPr>
              <a:t>server.R</a:t>
            </a:r>
            <a:r>
              <a:rPr lang="en-US" dirty="0"/>
              <a:t>) or a single file called </a:t>
            </a:r>
            <a:r>
              <a:rPr lang="en-US" dirty="0" err="1">
                <a:solidFill>
                  <a:srgbClr val="0070C0"/>
                </a:solidFill>
              </a:rPr>
              <a:t>app.R</a:t>
            </a:r>
            <a:endParaRPr lang="en-US" dirty="0">
              <a:solidFill>
                <a:srgbClr val="0070C0"/>
              </a:solidFill>
            </a:endParaRPr>
          </a:p>
          <a:p>
            <a:pPr marL="182880" indent="-182880">
              <a:buFont typeface="Wingdings" panose="05000000000000000000" pitchFamily="2" charset="2"/>
              <a:buChar char="§"/>
            </a:pPr>
            <a:r>
              <a:rPr lang="en-US" dirty="0"/>
              <a:t>Both are passed to a single function called </a:t>
            </a:r>
            <a:r>
              <a:rPr lang="en-US" dirty="0" err="1">
                <a:solidFill>
                  <a:srgbClr val="0070C0"/>
                </a:solidFill>
              </a:rPr>
              <a:t>shinyApp</a:t>
            </a:r>
            <a:r>
              <a:rPr lang="en-US" dirty="0"/>
              <a:t> (implicitly in the two-file version or explicitly in the single-file version) </a:t>
            </a:r>
          </a:p>
        </p:txBody>
      </p:sp>
      <p:pic>
        <p:nvPicPr>
          <p:cNvPr id="7" name="Picture 6">
            <a:extLst>
              <a:ext uri="{FF2B5EF4-FFF2-40B4-BE49-F238E27FC236}">
                <a16:creationId xmlns:a16="http://schemas.microsoft.com/office/drawing/2014/main" id="{D2FA4A8D-D579-4043-A1C9-B7CA24EF4D2D}"/>
              </a:ext>
            </a:extLst>
          </p:cNvPr>
          <p:cNvPicPr>
            <a:picLocks noChangeAspect="1"/>
          </p:cNvPicPr>
          <p:nvPr/>
        </p:nvPicPr>
        <p:blipFill>
          <a:blip r:embed="rId2"/>
          <a:stretch>
            <a:fillRect/>
          </a:stretch>
        </p:blipFill>
        <p:spPr>
          <a:xfrm>
            <a:off x="7481735" y="2044344"/>
            <a:ext cx="2921635" cy="4045341"/>
          </a:xfrm>
          <a:prstGeom prst="rect">
            <a:avLst/>
          </a:prstGeom>
          <a:ln>
            <a:solidFill>
              <a:schemeClr val="accent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5F7DA6F7-4CAA-4EB9-8056-4DD816E4D113}"/>
              </a:ext>
            </a:extLst>
          </p:cNvPr>
          <p:cNvSpPr txBox="1"/>
          <p:nvPr/>
        </p:nvSpPr>
        <p:spPr>
          <a:xfrm>
            <a:off x="8212599" y="6125179"/>
            <a:ext cx="2313454" cy="215444"/>
          </a:xfrm>
          <a:prstGeom prst="rect">
            <a:avLst/>
          </a:prstGeom>
          <a:noFill/>
        </p:spPr>
        <p:txBody>
          <a:bodyPr wrap="none" rtlCol="0">
            <a:spAutoFit/>
          </a:bodyPr>
          <a:lstStyle/>
          <a:p>
            <a:r>
              <a:rPr lang="en-US" sz="800" dirty="0"/>
              <a:t>Source: </a:t>
            </a:r>
            <a:r>
              <a:rPr lang="en-US" sz="800" dirty="0">
                <a:hlinkClick r:id="rId3"/>
              </a:rPr>
              <a:t>Shiny - Single-file shiny app (rstudio.com)</a:t>
            </a:r>
            <a:endParaRPr lang="en-US" sz="800" i="1" dirty="0"/>
          </a:p>
        </p:txBody>
      </p:sp>
    </p:spTree>
    <p:extLst>
      <p:ext uri="{BB962C8B-B14F-4D97-AF65-F5344CB8AC3E}">
        <p14:creationId xmlns:p14="http://schemas.microsoft.com/office/powerpoint/2010/main" val="1791325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7805F-E5B5-484C-B294-EEAAA2BB3FAE}"/>
              </a:ext>
            </a:extLst>
          </p:cNvPr>
          <p:cNvSpPr>
            <a:spLocks noGrp="1"/>
          </p:cNvSpPr>
          <p:nvPr>
            <p:ph type="title"/>
          </p:nvPr>
        </p:nvSpPr>
        <p:spPr/>
        <p:txBody>
          <a:bodyPr/>
          <a:lstStyle/>
          <a:p>
            <a:r>
              <a:rPr lang="en-US" dirty="0"/>
              <a:t>Reactivity. It’s like magic (only it isn’t)!</a:t>
            </a:r>
          </a:p>
        </p:txBody>
      </p:sp>
      <p:sp>
        <p:nvSpPr>
          <p:cNvPr id="6" name="Content Placeholder 4">
            <a:extLst>
              <a:ext uri="{FF2B5EF4-FFF2-40B4-BE49-F238E27FC236}">
                <a16:creationId xmlns:a16="http://schemas.microsoft.com/office/drawing/2014/main" id="{9ED2B731-00C4-4F5B-9E1D-58CA99B1BD09}"/>
              </a:ext>
            </a:extLst>
          </p:cNvPr>
          <p:cNvSpPr>
            <a:spLocks noGrp="1"/>
          </p:cNvSpPr>
          <p:nvPr>
            <p:ph sz="half" idx="1"/>
          </p:nvPr>
        </p:nvSpPr>
        <p:spPr>
          <a:xfrm>
            <a:off x="1196406" y="2044344"/>
            <a:ext cx="10196045" cy="3748193"/>
          </a:xfrm>
        </p:spPr>
        <p:txBody>
          <a:bodyPr>
            <a:normAutofit/>
          </a:bodyPr>
          <a:lstStyle/>
          <a:p>
            <a:pPr marL="182880" indent="-182880">
              <a:buFont typeface="Wingdings" panose="05000000000000000000" pitchFamily="2" charset="2"/>
              <a:buChar char="§"/>
            </a:pPr>
            <a:r>
              <a:rPr lang="en-US" dirty="0"/>
              <a:t>In a </a:t>
            </a:r>
            <a:r>
              <a:rPr lang="en-US" dirty="0">
                <a:solidFill>
                  <a:srgbClr val="0070C0"/>
                </a:solidFill>
              </a:rPr>
              <a:t>standard R script</a:t>
            </a:r>
            <a:r>
              <a:rPr lang="en-US" dirty="0"/>
              <a:t>, you load data/set variables and then               the code to get new charts/tables/analysis. </a:t>
            </a:r>
          </a:p>
          <a:p>
            <a:pPr marL="182880" indent="-182880">
              <a:buFont typeface="Wingdings" panose="05000000000000000000" pitchFamily="2" charset="2"/>
              <a:buChar char="§"/>
            </a:pPr>
            <a:r>
              <a:rPr lang="en-US" dirty="0"/>
              <a:t>In a </a:t>
            </a:r>
            <a:r>
              <a:rPr lang="en-US" dirty="0">
                <a:solidFill>
                  <a:srgbClr val="0070C0"/>
                </a:solidFill>
              </a:rPr>
              <a:t>Shiny app in a web-based environment</a:t>
            </a:r>
            <a:r>
              <a:rPr lang="en-US" dirty="0"/>
              <a:t>, there is no               button. The code is ‘always on’ and listening for changes. When a change happens, then </a:t>
            </a:r>
            <a:r>
              <a:rPr lang="en-US" dirty="0">
                <a:solidFill>
                  <a:srgbClr val="0070C0"/>
                </a:solidFill>
              </a:rPr>
              <a:t>reactivity causes the </a:t>
            </a:r>
            <a:r>
              <a:rPr lang="en-US" u="sng" dirty="0">
                <a:solidFill>
                  <a:srgbClr val="0070C0"/>
                </a:solidFill>
              </a:rPr>
              <a:t>right parts</a:t>
            </a:r>
            <a:r>
              <a:rPr lang="en-US" dirty="0">
                <a:solidFill>
                  <a:srgbClr val="0070C0"/>
                </a:solidFill>
              </a:rPr>
              <a:t> of your R code to be re-executed </a:t>
            </a:r>
            <a:r>
              <a:rPr lang="en-US" dirty="0"/>
              <a:t>and the charts/tables/analysis that depend on the data or variable that has changed are updated. </a:t>
            </a:r>
          </a:p>
          <a:p>
            <a:pPr marL="0" indent="0">
              <a:buNone/>
            </a:pPr>
            <a:r>
              <a:rPr lang="en-US" b="1" dirty="0"/>
              <a:t>So, how does that work exactly?</a:t>
            </a:r>
            <a:endParaRPr lang="en-US" b="1" dirty="0">
              <a:solidFill>
                <a:srgbClr val="0070C0"/>
              </a:solidFill>
            </a:endParaRPr>
          </a:p>
          <a:p>
            <a:pPr marL="0" indent="0">
              <a:buNone/>
            </a:pPr>
            <a:r>
              <a:rPr lang="en-US" dirty="0">
                <a:solidFill>
                  <a:srgbClr val="0070C0"/>
                </a:solidFill>
              </a:rPr>
              <a:t>Reactivity</a:t>
            </a:r>
            <a:r>
              <a:rPr lang="en-US" dirty="0"/>
              <a:t> is what makes the Shiny app responsive to changes in any of the inputs. The JavaScript libraries are ‘listening’ for changes and the Shiny app code tells the system what to do when a change happens.</a:t>
            </a:r>
          </a:p>
          <a:p>
            <a:pPr marL="0" indent="0">
              <a:buNone/>
            </a:pPr>
            <a:r>
              <a:rPr lang="en-US" dirty="0">
                <a:solidFill>
                  <a:srgbClr val="0070C0"/>
                </a:solidFill>
              </a:rPr>
              <a:t>“You don’t need to know how reactivity occurs to use it … but understanding reactivity will make you a better Shiny programmer.” </a:t>
            </a:r>
          </a:p>
          <a:p>
            <a:pPr marL="182880" indent="-182880">
              <a:buFont typeface="Wingdings" panose="05000000000000000000" pitchFamily="2" charset="2"/>
              <a:buChar char="§"/>
            </a:pPr>
            <a:endParaRPr lang="en-US" dirty="0"/>
          </a:p>
        </p:txBody>
      </p:sp>
      <p:sp>
        <p:nvSpPr>
          <p:cNvPr id="5" name="TextBox 4">
            <a:extLst>
              <a:ext uri="{FF2B5EF4-FFF2-40B4-BE49-F238E27FC236}">
                <a16:creationId xmlns:a16="http://schemas.microsoft.com/office/drawing/2014/main" id="{16215BF6-12C1-4B16-BD5E-797476A88BD5}"/>
              </a:ext>
            </a:extLst>
          </p:cNvPr>
          <p:cNvSpPr txBox="1"/>
          <p:nvPr/>
        </p:nvSpPr>
        <p:spPr>
          <a:xfrm>
            <a:off x="7395381" y="5400726"/>
            <a:ext cx="3882794" cy="253916"/>
          </a:xfrm>
          <a:prstGeom prst="rect">
            <a:avLst/>
          </a:prstGeom>
          <a:noFill/>
        </p:spPr>
        <p:txBody>
          <a:bodyPr wrap="none" rtlCol="0">
            <a:spAutoFit/>
          </a:bodyPr>
          <a:lstStyle/>
          <a:p>
            <a:r>
              <a:rPr lang="en-US" sz="1050" i="1" dirty="0">
                <a:hlinkClick r:id="rId2"/>
              </a:rPr>
              <a:t>https://shiny.rstudio.com/articles/understanding-reactivity.html</a:t>
            </a:r>
            <a:r>
              <a:rPr lang="en-US" sz="1050" i="1" dirty="0"/>
              <a:t> </a:t>
            </a:r>
          </a:p>
        </p:txBody>
      </p:sp>
      <p:pic>
        <p:nvPicPr>
          <p:cNvPr id="8" name="Picture 7">
            <a:extLst>
              <a:ext uri="{FF2B5EF4-FFF2-40B4-BE49-F238E27FC236}">
                <a16:creationId xmlns:a16="http://schemas.microsoft.com/office/drawing/2014/main" id="{1D10F410-7BD3-4674-BC46-C3E96BE3BFF6}"/>
              </a:ext>
            </a:extLst>
          </p:cNvPr>
          <p:cNvPicPr>
            <a:picLocks noChangeAspect="1"/>
          </p:cNvPicPr>
          <p:nvPr/>
        </p:nvPicPr>
        <p:blipFill>
          <a:blip r:embed="rId3"/>
          <a:stretch>
            <a:fillRect/>
          </a:stretch>
        </p:blipFill>
        <p:spPr>
          <a:xfrm>
            <a:off x="6627121" y="2134566"/>
            <a:ext cx="581025" cy="247650"/>
          </a:xfrm>
          <a:prstGeom prst="rect">
            <a:avLst/>
          </a:prstGeom>
        </p:spPr>
      </p:pic>
      <p:pic>
        <p:nvPicPr>
          <p:cNvPr id="10" name="Picture 9">
            <a:extLst>
              <a:ext uri="{FF2B5EF4-FFF2-40B4-BE49-F238E27FC236}">
                <a16:creationId xmlns:a16="http://schemas.microsoft.com/office/drawing/2014/main" id="{1153A8DC-1D1F-4F15-8B5B-95A84E0EE51E}"/>
              </a:ext>
            </a:extLst>
          </p:cNvPr>
          <p:cNvPicPr>
            <a:picLocks noChangeAspect="1"/>
          </p:cNvPicPr>
          <p:nvPr/>
        </p:nvPicPr>
        <p:blipFill>
          <a:blip r:embed="rId3"/>
          <a:stretch>
            <a:fillRect/>
          </a:stretch>
        </p:blipFill>
        <p:spPr>
          <a:xfrm>
            <a:off x="6185383" y="2629313"/>
            <a:ext cx="581025" cy="247650"/>
          </a:xfrm>
          <a:prstGeom prst="rect">
            <a:avLst/>
          </a:prstGeom>
        </p:spPr>
      </p:pic>
    </p:spTree>
    <p:extLst>
      <p:ext uri="{BB962C8B-B14F-4D97-AF65-F5344CB8AC3E}">
        <p14:creationId xmlns:p14="http://schemas.microsoft.com/office/powerpoint/2010/main" val="2137611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DF1B8BF-953F-4E08-9425-D1FE85A378F6}"/>
              </a:ext>
            </a:extLst>
          </p:cNvPr>
          <p:cNvSpPr txBox="1"/>
          <p:nvPr/>
        </p:nvSpPr>
        <p:spPr>
          <a:xfrm>
            <a:off x="8645503" y="6147647"/>
            <a:ext cx="2953053" cy="215444"/>
          </a:xfrm>
          <a:prstGeom prst="rect">
            <a:avLst/>
          </a:prstGeom>
          <a:noFill/>
        </p:spPr>
        <p:txBody>
          <a:bodyPr wrap="none" rtlCol="0">
            <a:spAutoFit/>
          </a:bodyPr>
          <a:lstStyle/>
          <a:p>
            <a:r>
              <a:rPr lang="en-US" sz="800" dirty="0"/>
              <a:t>Source: </a:t>
            </a:r>
            <a:r>
              <a:rPr lang="en-US" sz="800" dirty="0">
                <a:hlinkClick r:id="rId2"/>
              </a:rPr>
              <a:t>https://shiny.rstudio.com/images/shiny-cheatsheet.pdf</a:t>
            </a:r>
            <a:r>
              <a:rPr lang="en-US" sz="800" dirty="0"/>
              <a:t> </a:t>
            </a:r>
            <a:endParaRPr lang="en-US" sz="800" i="1" dirty="0"/>
          </a:p>
        </p:txBody>
      </p:sp>
      <p:sp>
        <p:nvSpPr>
          <p:cNvPr id="9" name="Content Placeholder 4">
            <a:extLst>
              <a:ext uri="{FF2B5EF4-FFF2-40B4-BE49-F238E27FC236}">
                <a16:creationId xmlns:a16="http://schemas.microsoft.com/office/drawing/2014/main" id="{4C965719-7CA9-491E-94B0-F1DC6D80F134}"/>
              </a:ext>
            </a:extLst>
          </p:cNvPr>
          <p:cNvSpPr txBox="1">
            <a:spLocks/>
          </p:cNvSpPr>
          <p:nvPr/>
        </p:nvSpPr>
        <p:spPr>
          <a:xfrm>
            <a:off x="438697" y="277239"/>
            <a:ext cx="6911842" cy="5870408"/>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Franklin Gothic Medium Cond" panose="020B0606030402020204" pitchFamily="34" charset="0"/>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Franklin Gothic Medium Cond" panose="020B0606030402020204" pitchFamily="34" charset="0"/>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Franklin Gothic Medium Cond" panose="020B060603040202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82880" indent="-182880">
              <a:buFont typeface="Wingdings" panose="05000000000000000000" pitchFamily="2" charset="2"/>
              <a:buChar char="§"/>
            </a:pPr>
            <a:r>
              <a:rPr lang="en-US" dirty="0">
                <a:solidFill>
                  <a:srgbClr val="0070C0"/>
                </a:solidFill>
              </a:rPr>
              <a:t>Great resource for reference is the Shiny Cheat Sheet at rstudio.com</a:t>
            </a:r>
          </a:p>
          <a:p>
            <a:pPr marL="182880" indent="-182880">
              <a:buFont typeface="Wingdings" panose="05000000000000000000" pitchFamily="2" charset="2"/>
              <a:buChar char="§"/>
            </a:pPr>
            <a:r>
              <a:rPr lang="en-US" dirty="0"/>
              <a:t>Fundamental topics:</a:t>
            </a:r>
          </a:p>
          <a:p>
            <a:pPr marL="475488" lvl="1">
              <a:buFont typeface="Wingdings" panose="05000000000000000000" pitchFamily="2" charset="2"/>
              <a:buChar char="§"/>
            </a:pPr>
            <a:r>
              <a:rPr lang="en-US" dirty="0"/>
              <a:t>Using </a:t>
            </a:r>
            <a:r>
              <a:rPr lang="en-US" dirty="0">
                <a:solidFill>
                  <a:srgbClr val="0070C0"/>
                </a:solidFill>
              </a:rPr>
              <a:t>*Input() </a:t>
            </a:r>
            <a:r>
              <a:rPr lang="en-US" dirty="0"/>
              <a:t>and </a:t>
            </a:r>
            <a:r>
              <a:rPr lang="en-US" dirty="0" err="1">
                <a:solidFill>
                  <a:srgbClr val="0070C0"/>
                </a:solidFill>
              </a:rPr>
              <a:t>reactiveValues</a:t>
            </a:r>
            <a:r>
              <a:rPr lang="en-US" dirty="0">
                <a:solidFill>
                  <a:srgbClr val="0070C0"/>
                </a:solidFill>
              </a:rPr>
              <a:t>() </a:t>
            </a:r>
            <a:r>
              <a:rPr lang="en-US" dirty="0"/>
              <a:t>to set values</a:t>
            </a:r>
          </a:p>
          <a:p>
            <a:pPr marL="475488" lvl="1">
              <a:buFont typeface="Wingdings" panose="05000000000000000000" pitchFamily="2" charset="2"/>
              <a:buChar char="§"/>
            </a:pPr>
            <a:r>
              <a:rPr lang="en-US" dirty="0"/>
              <a:t>Using </a:t>
            </a:r>
            <a:r>
              <a:rPr lang="en-US" dirty="0">
                <a:solidFill>
                  <a:srgbClr val="0070C0"/>
                </a:solidFill>
              </a:rPr>
              <a:t>render*() </a:t>
            </a:r>
            <a:r>
              <a:rPr lang="en-US" dirty="0"/>
              <a:t>functions to build objects that can be displayed</a:t>
            </a:r>
          </a:p>
          <a:p>
            <a:pPr marL="475488" lvl="1">
              <a:buFont typeface="Wingdings" panose="05000000000000000000" pitchFamily="2" charset="2"/>
              <a:buChar char="§"/>
            </a:pPr>
            <a:r>
              <a:rPr lang="en-US" dirty="0"/>
              <a:t>Use </a:t>
            </a:r>
            <a:r>
              <a:rPr lang="en-US" dirty="0" err="1">
                <a:solidFill>
                  <a:srgbClr val="0070C0"/>
                </a:solidFill>
              </a:rPr>
              <a:t>observeEvent</a:t>
            </a:r>
            <a:r>
              <a:rPr lang="en-US" dirty="0">
                <a:solidFill>
                  <a:srgbClr val="0070C0"/>
                </a:solidFill>
              </a:rPr>
              <a:t>() </a:t>
            </a:r>
            <a:r>
              <a:rPr lang="en-US" dirty="0"/>
              <a:t>to trigger code at a specific time (e.g., when a ‘Submit’ button is clicked)</a:t>
            </a:r>
          </a:p>
          <a:p>
            <a:pPr marL="475488" lvl="1">
              <a:buFont typeface="Wingdings" panose="05000000000000000000" pitchFamily="2" charset="2"/>
              <a:buChar char="§"/>
            </a:pPr>
            <a:r>
              <a:rPr lang="en-US" dirty="0"/>
              <a:t>Use </a:t>
            </a:r>
            <a:r>
              <a:rPr lang="en-US" dirty="0">
                <a:solidFill>
                  <a:srgbClr val="0070C0"/>
                </a:solidFill>
              </a:rPr>
              <a:t>reactive() </a:t>
            </a:r>
            <a:r>
              <a:rPr lang="en-US" dirty="0"/>
              <a:t>to create an expression that caches a value for later use but will recalculate when any of the reactive values that it depends on are changed</a:t>
            </a:r>
          </a:p>
          <a:p>
            <a:pPr marL="475488" lvl="1">
              <a:buFont typeface="Wingdings" panose="05000000000000000000" pitchFamily="2" charset="2"/>
              <a:buChar char="§"/>
            </a:pPr>
            <a:r>
              <a:rPr lang="en-US" dirty="0"/>
              <a:t>Delay or prevent reactions with </a:t>
            </a:r>
            <a:r>
              <a:rPr lang="en-US" dirty="0">
                <a:solidFill>
                  <a:srgbClr val="0070C0"/>
                </a:solidFill>
              </a:rPr>
              <a:t>isolate() </a:t>
            </a:r>
            <a:r>
              <a:rPr lang="en-US" dirty="0"/>
              <a:t>or </a:t>
            </a:r>
            <a:r>
              <a:rPr lang="en-US" dirty="0" err="1">
                <a:solidFill>
                  <a:srgbClr val="0070C0"/>
                </a:solidFill>
              </a:rPr>
              <a:t>eventReactive</a:t>
            </a:r>
            <a:r>
              <a:rPr lang="en-US" dirty="0">
                <a:solidFill>
                  <a:srgbClr val="0070C0"/>
                </a:solidFill>
              </a:rPr>
              <a:t>()</a:t>
            </a:r>
          </a:p>
          <a:p>
            <a:pPr marL="475488" lvl="1">
              <a:buFont typeface="Wingdings" panose="05000000000000000000" pitchFamily="2" charset="2"/>
              <a:buChar char="§"/>
            </a:pPr>
            <a:endParaRPr lang="en-US" dirty="0"/>
          </a:p>
          <a:p>
            <a:pPr marL="182880" indent="-182880">
              <a:buFont typeface="Wingdings" panose="05000000000000000000" pitchFamily="2" charset="2"/>
              <a:buChar char="§"/>
            </a:pPr>
            <a:r>
              <a:rPr lang="en-US" dirty="0"/>
              <a:t>Times you may want to use some advanced reactivity control:</a:t>
            </a:r>
          </a:p>
          <a:p>
            <a:pPr marL="475488" lvl="1">
              <a:buFont typeface="Wingdings" panose="05000000000000000000" pitchFamily="2" charset="2"/>
              <a:buChar char="§"/>
            </a:pPr>
            <a:r>
              <a:rPr lang="en-US" dirty="0"/>
              <a:t>When several parameters need to be changed before running the underlying code</a:t>
            </a:r>
          </a:p>
          <a:p>
            <a:pPr marL="475488" lvl="1">
              <a:buFont typeface="Wingdings" panose="05000000000000000000" pitchFamily="2" charset="2"/>
              <a:buChar char="§"/>
            </a:pPr>
            <a:r>
              <a:rPr lang="en-US" dirty="0"/>
              <a:t>When the underlying code takes a noticeable time to run</a:t>
            </a:r>
          </a:p>
          <a:p>
            <a:pPr marL="475488" lvl="1">
              <a:buFont typeface="Wingdings" panose="05000000000000000000" pitchFamily="2" charset="2"/>
              <a:buChar char="§"/>
            </a:pPr>
            <a:r>
              <a:rPr lang="en-US" dirty="0"/>
              <a:t>When changes to the parameters need to compute in a specific order</a:t>
            </a:r>
          </a:p>
          <a:p>
            <a:pPr marL="182880">
              <a:buFont typeface="Wingdings" panose="05000000000000000000" pitchFamily="2" charset="2"/>
              <a:buChar char="§"/>
            </a:pPr>
            <a:endParaRPr lang="en-US" dirty="0"/>
          </a:p>
          <a:p>
            <a:pPr marL="475488" lvl="1">
              <a:buFont typeface="Wingdings" panose="05000000000000000000" pitchFamily="2" charset="2"/>
              <a:buChar char="§"/>
            </a:pPr>
            <a:endParaRPr lang="en-US" dirty="0"/>
          </a:p>
          <a:p>
            <a:pPr marL="475488" lvl="1">
              <a:buFont typeface="Wingdings" panose="05000000000000000000" pitchFamily="2" charset="2"/>
              <a:buChar char="§"/>
            </a:pPr>
            <a:endParaRPr lang="en-US" dirty="0"/>
          </a:p>
          <a:p>
            <a:pPr marL="475488" lvl="1">
              <a:buFont typeface="Wingdings" panose="05000000000000000000" pitchFamily="2" charset="2"/>
              <a:buChar char="§"/>
            </a:pPr>
            <a:endParaRPr lang="en-US" dirty="0"/>
          </a:p>
        </p:txBody>
      </p:sp>
      <p:pic>
        <p:nvPicPr>
          <p:cNvPr id="6" name="Picture 5">
            <a:extLst>
              <a:ext uri="{FF2B5EF4-FFF2-40B4-BE49-F238E27FC236}">
                <a16:creationId xmlns:a16="http://schemas.microsoft.com/office/drawing/2014/main" id="{C94FB163-00F9-423F-8EAF-279404A971D6}"/>
              </a:ext>
            </a:extLst>
          </p:cNvPr>
          <p:cNvPicPr>
            <a:picLocks noChangeAspect="1"/>
          </p:cNvPicPr>
          <p:nvPr/>
        </p:nvPicPr>
        <p:blipFill>
          <a:blip r:embed="rId3"/>
          <a:stretch>
            <a:fillRect/>
          </a:stretch>
        </p:blipFill>
        <p:spPr>
          <a:xfrm>
            <a:off x="7602330" y="216270"/>
            <a:ext cx="3862223" cy="5886356"/>
          </a:xfrm>
          <a:prstGeom prst="rect">
            <a:avLst/>
          </a:prstGeom>
        </p:spPr>
      </p:pic>
    </p:spTree>
    <p:extLst>
      <p:ext uri="{BB962C8B-B14F-4D97-AF65-F5344CB8AC3E}">
        <p14:creationId xmlns:p14="http://schemas.microsoft.com/office/powerpoint/2010/main" val="310483125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{038F9C26-F382-4DE3-A45B-3C7472B998A5}tf56160789_win32</Template>
  <TotalTime>6349</TotalTime>
  <Words>1631</Words>
  <Application>Microsoft Office PowerPoint</Application>
  <PresentationFormat>Widescreen</PresentationFormat>
  <Paragraphs>173</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Franklin Gothic Book</vt:lpstr>
      <vt:lpstr>Franklin Gothic Medium Cond</vt:lpstr>
      <vt:lpstr>Wingdings</vt:lpstr>
      <vt:lpstr>1_RetrospectVTI</vt:lpstr>
      <vt:lpstr>Intro to R Shiny</vt:lpstr>
      <vt:lpstr>My Background</vt:lpstr>
      <vt:lpstr>Presentation Outline</vt:lpstr>
      <vt:lpstr>Why I use Shiny apps…</vt:lpstr>
      <vt:lpstr>Shiny provides an intuitive graphical UI to R</vt:lpstr>
      <vt:lpstr>Some of the notable differences in a Shiny app</vt:lpstr>
      <vt:lpstr>Separate the UI from the underlying functions</vt:lpstr>
      <vt:lpstr>Reactivity. It’s like magic (only it isn’t)!</vt:lpstr>
      <vt:lpstr>PowerPoint Presentation</vt:lpstr>
      <vt:lpstr>Building a Simple App</vt:lpstr>
      <vt:lpstr>Learn from examples</vt:lpstr>
      <vt:lpstr>Let’s look back at the simple demo from RStudio for a single-file app</vt:lpstr>
      <vt:lpstr>Connecting the input and output objects</vt:lpstr>
      <vt:lpstr>PowerPoint Presentation</vt:lpstr>
      <vt:lpstr>Input and Output Types</vt:lpstr>
      <vt:lpstr>PowerPoint Presentation</vt:lpstr>
      <vt:lpstr>Change numeric input to slider input</vt:lpstr>
      <vt:lpstr>Add table that lists first 10 rows</vt:lpstr>
      <vt:lpstr>PowerPoint Presentation</vt:lpstr>
      <vt:lpstr>PowerPoint Presentation</vt:lpstr>
      <vt:lpstr>PowerPoint Presentation</vt:lpstr>
      <vt:lpstr>Deployment Options</vt:lpstr>
      <vt:lpstr>Several different options for deployment</vt:lpstr>
      <vt:lpstr>Additional Resources</vt:lpstr>
      <vt:lpstr>More ways to learn</vt:lpstr>
      <vt:lpstr>More advanced topics to learn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Warren Hearnes</dc:creator>
  <cp:lastModifiedBy>Warren</cp:lastModifiedBy>
  <cp:revision>2</cp:revision>
  <dcterms:created xsi:type="dcterms:W3CDTF">2021-04-10T19:19:38Z</dcterms:created>
  <dcterms:modified xsi:type="dcterms:W3CDTF">2021-06-22T01:44:14Z</dcterms:modified>
</cp:coreProperties>
</file>